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63"/>
  </p:notesMasterIdLst>
  <p:handoutMasterIdLst>
    <p:handoutMasterId r:id="rId64"/>
  </p:handoutMasterIdLst>
  <p:sldIdLst>
    <p:sldId id="257" r:id="rId2"/>
    <p:sldId id="523" r:id="rId3"/>
    <p:sldId id="524" r:id="rId4"/>
    <p:sldId id="525" r:id="rId5"/>
    <p:sldId id="529" r:id="rId6"/>
    <p:sldId id="308" r:id="rId7"/>
    <p:sldId id="309" r:id="rId8"/>
    <p:sldId id="334" r:id="rId9"/>
    <p:sldId id="310" r:id="rId10"/>
    <p:sldId id="532" r:id="rId11"/>
    <p:sldId id="311" r:id="rId12"/>
    <p:sldId id="530" r:id="rId13"/>
    <p:sldId id="318" r:id="rId14"/>
    <p:sldId id="413" r:id="rId15"/>
    <p:sldId id="515" r:id="rId16"/>
    <p:sldId id="470" r:id="rId17"/>
    <p:sldId id="471" r:id="rId18"/>
    <p:sldId id="472" r:id="rId19"/>
    <p:sldId id="500" r:id="rId20"/>
    <p:sldId id="416" r:id="rId21"/>
    <p:sldId id="494" r:id="rId22"/>
    <p:sldId id="493" r:id="rId23"/>
    <p:sldId id="495" r:id="rId24"/>
    <p:sldId id="317" r:id="rId25"/>
    <p:sldId id="423" r:id="rId26"/>
    <p:sldId id="424" r:id="rId27"/>
    <p:sldId id="395" r:id="rId28"/>
    <p:sldId id="399" r:id="rId29"/>
    <p:sldId id="400" r:id="rId30"/>
    <p:sldId id="426" r:id="rId31"/>
    <p:sldId id="427" r:id="rId32"/>
    <p:sldId id="516" r:id="rId33"/>
    <p:sldId id="504" r:id="rId34"/>
    <p:sldId id="496" r:id="rId35"/>
    <p:sldId id="497" r:id="rId36"/>
    <p:sldId id="428" r:id="rId37"/>
    <p:sldId id="501" r:id="rId38"/>
    <p:sldId id="448" r:id="rId39"/>
    <p:sldId id="325" r:id="rId40"/>
    <p:sldId id="512" r:id="rId41"/>
    <p:sldId id="531" r:id="rId42"/>
    <p:sldId id="513" r:id="rId43"/>
    <p:sldId id="521" r:id="rId44"/>
    <p:sldId id="502" r:id="rId45"/>
    <p:sldId id="490" r:id="rId46"/>
    <p:sldId id="508" r:id="rId47"/>
    <p:sldId id="507" r:id="rId48"/>
    <p:sldId id="491" r:id="rId49"/>
    <p:sldId id="517" r:id="rId50"/>
    <p:sldId id="326" r:id="rId51"/>
    <p:sldId id="518" r:id="rId52"/>
    <p:sldId id="519" r:id="rId53"/>
    <p:sldId id="520" r:id="rId54"/>
    <p:sldId id="509" r:id="rId55"/>
    <p:sldId id="510" r:id="rId56"/>
    <p:sldId id="511" r:id="rId57"/>
    <p:sldId id="514" r:id="rId58"/>
    <p:sldId id="526" r:id="rId59"/>
    <p:sldId id="535" r:id="rId60"/>
    <p:sldId id="534" r:id="rId61"/>
    <p:sldId id="52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60"/>
  </p:normalViewPr>
  <p:slideViewPr>
    <p:cSldViewPr>
      <p:cViewPr varScale="1">
        <p:scale>
          <a:sx n="129" d="100"/>
          <a:sy n="129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82E79-1354-4F46-934F-6CE20DE7670E}" type="datetime1">
              <a:rPr lang="en-US" smtClean="0"/>
              <a:t>7/16/15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B0EEB-9484-9942-952D-A4308A33B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8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B76CA-EF20-444D-8F9D-78B37B1183D6}" type="datetime1">
              <a:rPr lang="en-US" smtClean="0"/>
              <a:t>7/16/15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9D7CD-C613-2946-9378-5E3602B77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5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9D7CD-C613-2946-9378-5E3602B771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8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FED29-969C-4F7D-A872-5F0B7C1B8F6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9D7CD-C613-2946-9378-5E3602B771A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le11-201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81769"/>
            <a:ext cx="7772400" cy="3113162"/>
          </a:xfr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10" descr="LogoW-ShadowTransBac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6503812"/>
            <a:ext cx="822960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LSST Cadence Workshop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• Bremerton, WA• 2015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6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199" y="1014412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2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8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99227"/>
            <a:ext cx="1676400" cy="3587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CCE63F-F27B-47A5-AB89-96B6D3653DA0}" type="datetimeFigureOut">
              <a:rPr lang="en-US" smtClean="0"/>
              <a:pPr>
                <a:defRPr/>
              </a:pPr>
              <a:t>7/16/15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3600" y="6497637"/>
            <a:ext cx="4876800" cy="3603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7637"/>
            <a:ext cx="1676400" cy="3603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535B48-BC87-4C67-8C56-4A493D3CD1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3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75" y="808038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1033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6675" y="90021"/>
            <a:ext cx="1074455" cy="8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0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75" y="6497638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0"/>
            <a:ext cx="566737" cy="2746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fld id="{A51F6B24-625B-6B48-B1AE-970688573CDB}" type="slidenum">
              <a:rPr lang="en-US" sz="1200">
                <a:solidFill>
                  <a:prstClr val="black"/>
                </a:solidFill>
              </a:rPr>
              <a:pPr defTabSz="457200"/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0"/>
            <a:ext cx="8229600" cy="246063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457200">
              <a:defRPr/>
            </a:pP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LSST Cadence Workshop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• Bremerton, WA • 2015</a:t>
            </a:r>
            <a:endParaRPr 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3" r:id="rId3"/>
    <p:sldLayoutId id="2147483665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achim@uw.edu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 Analysis Framework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Peter </a:t>
            </a:r>
            <a:r>
              <a:rPr lang="en-US" dirty="0" err="1" smtClean="0"/>
              <a:t>Yoachim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University of Washington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53" t="9233" r="12393" b="21007"/>
          <a:stretch/>
        </p:blipFill>
        <p:spPr>
          <a:xfrm>
            <a:off x="2514600" y="838200"/>
            <a:ext cx="6628991" cy="470890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276600" y="2667000"/>
            <a:ext cx="304800" cy="2286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3587149" y="3276600"/>
            <a:ext cx="1289651" cy="1676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352800" y="2057400"/>
            <a:ext cx="3726137" cy="3264932"/>
            <a:chOff x="3352800" y="2057400"/>
            <a:chExt cx="3726137" cy="3264932"/>
          </a:xfrm>
        </p:grpSpPr>
        <p:sp>
          <p:nvSpPr>
            <p:cNvPr id="5" name="TextBox 4"/>
            <p:cNvSpPr txBox="1"/>
            <p:nvPr/>
          </p:nvSpPr>
          <p:spPr>
            <a:xfrm>
              <a:off x="4114800" y="2057400"/>
              <a:ext cx="552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86400" y="4191000"/>
              <a:ext cx="53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SCP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29400" y="2057400"/>
              <a:ext cx="4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3048000"/>
              <a:ext cx="638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WFD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2800" y="4953000"/>
              <a:ext cx="46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DD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581400" y="3581400"/>
              <a:ext cx="2133600" cy="1371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39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14400"/>
            <a:ext cx="8229601" cy="5310187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OpSim</a:t>
            </a:r>
            <a:r>
              <a:rPr lang="en-US" dirty="0" smtClean="0"/>
              <a:t> database </a:t>
            </a:r>
            <a:r>
              <a:rPr lang="en-US" dirty="0"/>
              <a:t>(distributed to the community as </a:t>
            </a:r>
            <a:r>
              <a:rPr lang="en-US" dirty="0" err="1"/>
              <a:t>sqlite</a:t>
            </a:r>
            <a:r>
              <a:rPr lang="en-US" dirty="0"/>
              <a:t> files</a:t>
            </a:r>
            <a:r>
              <a:rPr lang="en-US" dirty="0" smtClean="0"/>
              <a:t>) contains multiple tables that record the observations taken, state of the telescope, configuration of the scheduler, etc.</a:t>
            </a:r>
          </a:p>
          <a:p>
            <a:r>
              <a:rPr lang="en-US" dirty="0" smtClean="0"/>
              <a:t>For our interests, we will focus on the Summary table in each </a:t>
            </a:r>
            <a:r>
              <a:rPr lang="en-US" dirty="0" err="1" smtClean="0"/>
              <a:t>OpSim</a:t>
            </a:r>
            <a:r>
              <a:rPr lang="en-US" dirty="0" smtClean="0"/>
              <a:t> run database.  This is your very detailed observing log book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9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</a:t>
            </a:r>
            <a:r>
              <a:rPr lang="en-US" dirty="0" err="1" smtClean="0"/>
              <a:t>OpSim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91200" y="1066800"/>
            <a:ext cx="31580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More documentation </a:t>
            </a:r>
            <a:r>
              <a:rPr lang="en-US" dirty="0" smtClean="0">
                <a:solidFill>
                  <a:srgbClr val="0000FF"/>
                </a:solidFill>
              </a:rPr>
              <a:t>on </a:t>
            </a:r>
            <a:r>
              <a:rPr lang="en-US" dirty="0" err="1" smtClean="0">
                <a:solidFill>
                  <a:srgbClr val="0000FF"/>
                </a:solidFill>
              </a:rPr>
              <a:t>OpSim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Summary table </a:t>
            </a:r>
            <a:r>
              <a:rPr lang="en-US" dirty="0" smtClean="0">
                <a:solidFill>
                  <a:srgbClr val="0000FF"/>
                </a:solidFill>
              </a:rPr>
              <a:t>here: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http</a:t>
            </a:r>
            <a:r>
              <a:rPr lang="en-US" dirty="0">
                <a:solidFill>
                  <a:srgbClr val="0000FF"/>
                </a:solidFill>
              </a:rPr>
              <a:t>://</a:t>
            </a:r>
            <a:r>
              <a:rPr lang="en-US" dirty="0" err="1">
                <a:solidFill>
                  <a:srgbClr val="0000FF"/>
                </a:solidFill>
              </a:rPr>
              <a:t>ls.st</a:t>
            </a:r>
            <a:r>
              <a:rPr lang="en-US" dirty="0">
                <a:solidFill>
                  <a:srgbClr val="0000FF"/>
                </a:solidFill>
              </a:rPr>
              <a:t>/5d8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990600"/>
            <a:ext cx="44196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For each visit, </a:t>
            </a:r>
            <a:r>
              <a:rPr lang="en-US" b="1" i="1" dirty="0" err="1" smtClean="0">
                <a:solidFill>
                  <a:srgbClr val="FF0000"/>
                </a:solidFill>
              </a:rPr>
              <a:t>Opsim</a:t>
            </a:r>
            <a:r>
              <a:rPr lang="en-US" b="1" i="1" dirty="0" smtClean="0">
                <a:solidFill>
                  <a:srgbClr val="FF0000"/>
                </a:solidFill>
              </a:rPr>
              <a:t> records</a:t>
            </a:r>
          </a:p>
          <a:p>
            <a:r>
              <a:rPr lang="en-US" b="1" dirty="0" err="1" smtClean="0"/>
              <a:t>RA</a:t>
            </a:r>
            <a:r>
              <a:rPr lang="en-US" b="1" dirty="0" err="1" smtClean="0"/>
              <a:t>,Dec</a:t>
            </a:r>
            <a:endParaRPr lang="en-US" b="1" dirty="0" smtClean="0"/>
          </a:p>
          <a:p>
            <a:r>
              <a:rPr lang="en-US" b="1" dirty="0" smtClean="0"/>
              <a:t>Filter</a:t>
            </a:r>
          </a:p>
          <a:p>
            <a:r>
              <a:rPr lang="en-US" b="1" dirty="0" smtClean="0"/>
              <a:t>MJD</a:t>
            </a:r>
          </a:p>
          <a:p>
            <a:r>
              <a:rPr lang="en-US" dirty="0" smtClean="0"/>
              <a:t>Night</a:t>
            </a:r>
          </a:p>
          <a:p>
            <a:r>
              <a:rPr lang="en-US" dirty="0" err="1" smtClean="0"/>
              <a:t>visitTime</a:t>
            </a:r>
            <a:endParaRPr lang="en-US" dirty="0" smtClean="0"/>
          </a:p>
          <a:p>
            <a:r>
              <a:rPr lang="en-US" b="1" dirty="0" smtClean="0"/>
              <a:t>Seeing</a:t>
            </a:r>
          </a:p>
          <a:p>
            <a:r>
              <a:rPr lang="en-US" b="1" dirty="0" err="1" smtClean="0"/>
              <a:t>Airmass</a:t>
            </a:r>
            <a:endParaRPr lang="en-US" b="1" dirty="0" smtClean="0"/>
          </a:p>
          <a:p>
            <a:r>
              <a:rPr lang="en-US" b="1" dirty="0" err="1" smtClean="0"/>
              <a:t>Skybightness</a:t>
            </a:r>
            <a:endParaRPr lang="en-US" b="1" dirty="0" smtClean="0"/>
          </a:p>
          <a:p>
            <a:r>
              <a:rPr lang="en-US" dirty="0" smtClean="0"/>
              <a:t>Rotation angle of the camera</a:t>
            </a:r>
          </a:p>
          <a:p>
            <a:r>
              <a:rPr lang="en-US" dirty="0" smtClean="0"/>
              <a:t>LST</a:t>
            </a:r>
          </a:p>
          <a:p>
            <a:r>
              <a:rPr lang="en-US" dirty="0" err="1" smtClean="0"/>
              <a:t>Alt,Az</a:t>
            </a:r>
            <a:endParaRPr lang="en-US" dirty="0" smtClean="0"/>
          </a:p>
          <a:p>
            <a:r>
              <a:rPr lang="en-US" dirty="0" smtClean="0"/>
              <a:t>Distance to moon</a:t>
            </a:r>
          </a:p>
          <a:p>
            <a:r>
              <a:rPr lang="en-US" dirty="0" smtClean="0"/>
              <a:t>Distance to Sun</a:t>
            </a:r>
          </a:p>
          <a:p>
            <a:r>
              <a:rPr lang="en-US" dirty="0" smtClean="0"/>
              <a:t>Moon position</a:t>
            </a:r>
          </a:p>
          <a:p>
            <a:r>
              <a:rPr lang="en-US" dirty="0" smtClean="0"/>
              <a:t>Moon phase</a:t>
            </a:r>
          </a:p>
          <a:p>
            <a:r>
              <a:rPr lang="en-US" b="1" dirty="0" smtClean="0"/>
              <a:t>5-sigma depth (so can </a:t>
            </a:r>
            <a:r>
              <a:rPr lang="en-US" b="1" dirty="0" err="1" smtClean="0"/>
              <a:t>calc</a:t>
            </a:r>
            <a:r>
              <a:rPr lang="en-US" b="1" dirty="0" smtClean="0"/>
              <a:t> SNR of an object)</a:t>
            </a:r>
          </a:p>
          <a:p>
            <a:r>
              <a:rPr lang="en-US" dirty="0" smtClean="0"/>
              <a:t>Dithered </a:t>
            </a:r>
            <a:r>
              <a:rPr lang="en-US" dirty="0" err="1" smtClean="0"/>
              <a:t>RA,Dec</a:t>
            </a:r>
            <a:endParaRPr lang="en-US" dirty="0" smtClean="0"/>
          </a:p>
          <a:p>
            <a:r>
              <a:rPr lang="en-US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31524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8229601" cy="1728788"/>
          </a:xfrm>
        </p:spPr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 records LSST “visits”</a:t>
            </a:r>
          </a:p>
          <a:p>
            <a:pPr lvl="2"/>
            <a:r>
              <a:rPr lang="en-US" dirty="0" smtClean="0"/>
              <a:t>1 visit = 2 back-to-back exposures!</a:t>
            </a:r>
          </a:p>
          <a:p>
            <a:r>
              <a:rPr lang="en-US" dirty="0" smtClean="0"/>
              <a:t>By default, </a:t>
            </a:r>
            <a:r>
              <a:rPr lang="en-US" dirty="0" err="1" smtClean="0"/>
              <a:t>OpSim</a:t>
            </a:r>
            <a:r>
              <a:rPr lang="en-US" dirty="0" smtClean="0"/>
              <a:t> uses fixed fields and does not dither</a:t>
            </a:r>
          </a:p>
          <a:p>
            <a:r>
              <a:rPr lang="en-US" dirty="0" smtClean="0"/>
              <a:t>There can be “repeated” entries in the Summary table if a visit is used for multiple proposals (e.g., a visit can count towards WFD and Deep Drilling).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02843"/>
              </p:ext>
            </p:extLst>
          </p:nvPr>
        </p:nvGraphicFramePr>
        <p:xfrm>
          <a:off x="152400" y="3657600"/>
          <a:ext cx="60960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0668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 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MJD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502920">
                <a:tc>
                  <a:txBody>
                    <a:bodyPr/>
                    <a:lstStyle/>
                    <a:p>
                      <a:r>
                        <a:rPr lang="en-US" dirty="0" smtClean="0"/>
                        <a:t>Jen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3456.4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0:42:44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41:16:09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Feige</a:t>
                      </a:r>
                      <a:r>
                        <a:rPr lang="en-US" dirty="0" smtClean="0"/>
                        <a:t> 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3456.8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10:39:37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43:06:09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Feige</a:t>
                      </a:r>
                      <a:r>
                        <a:rPr lang="en-US" dirty="0" smtClean="0"/>
                        <a:t> 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3456.8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10:39:37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43:06:09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3457.1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05:34:32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22:00:52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172200" y="4953000"/>
            <a:ext cx="1295400" cy="762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48400" y="5181600"/>
            <a:ext cx="1371600" cy="228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67600" y="48006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unique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4600" y="30480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 MAF, we take care of this by doing a SQL “group by” on the </a:t>
            </a:r>
            <a:r>
              <a:rPr lang="en-US" i="1" dirty="0" err="1" smtClean="0"/>
              <a:t>expMJD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2029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 Warnings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2"/>
            <a:ext cx="8305801" cy="5310187"/>
          </a:xfrm>
        </p:spPr>
        <p:txBody>
          <a:bodyPr/>
          <a:lstStyle/>
          <a:p>
            <a:r>
              <a:rPr lang="en-US" dirty="0" smtClean="0"/>
              <a:t>By default, we assume if an object is within 1.75 degrees of the center, it gets observed.</a:t>
            </a:r>
          </a:p>
          <a:p>
            <a:r>
              <a:rPr lang="en-US" dirty="0" smtClean="0"/>
              <a:t>This is probably a few % optimistic given chip gaps,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85999"/>
            <a:ext cx="6299200" cy="4178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505200"/>
            <a:ext cx="237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run with the full focal-plane geometry, but it slows things down a 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4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and Without Chip Gaps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113179" cy="449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2600"/>
            <a:ext cx="4114800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5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quantify how well a survey performs?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0" y="990600"/>
            <a:ext cx="8991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things we commonly ask</a:t>
            </a:r>
          </a:p>
          <a:p>
            <a:pPr lvl="1"/>
            <a:r>
              <a:rPr lang="en-US" dirty="0" smtClean="0"/>
              <a:t>What’s the median seeing of all the visits?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How many exposures do we get per night?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</a:p>
          <a:p>
            <a:pPr lvl="1"/>
            <a:r>
              <a:rPr lang="en-US" dirty="0" smtClean="0"/>
              <a:t>What’s the co-added depth of a deep drilling field?</a:t>
            </a:r>
          </a:p>
          <a:p>
            <a:pPr lvl="1"/>
            <a:r>
              <a:rPr lang="en-US" dirty="0" smtClean="0"/>
              <a:t>What’s the average co-added depth at the end of the survey?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8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answer these we have to divide the observations up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0" y="990600"/>
            <a:ext cx="8991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things we commonly ask</a:t>
            </a:r>
          </a:p>
          <a:p>
            <a:pPr lvl="1"/>
            <a:r>
              <a:rPr lang="en-US" dirty="0" smtClean="0"/>
              <a:t>What’s the median seeing </a:t>
            </a:r>
            <a:r>
              <a:rPr lang="en-US" b="1" dirty="0"/>
              <a:t>of all the visits</a:t>
            </a:r>
            <a:r>
              <a:rPr lang="en-US" dirty="0" smtClean="0"/>
              <a:t>? </a:t>
            </a:r>
            <a:r>
              <a:rPr lang="en-US" dirty="0" smtClean="0">
                <a:solidFill>
                  <a:srgbClr val="FF0000"/>
                </a:solidFill>
              </a:rPr>
              <a:t>All the observations</a:t>
            </a:r>
          </a:p>
          <a:p>
            <a:pPr lvl="1"/>
            <a:r>
              <a:rPr lang="en-US" dirty="0" smtClean="0"/>
              <a:t>How many exposures do we </a:t>
            </a:r>
            <a:r>
              <a:rPr lang="en-US" b="1" dirty="0" smtClean="0"/>
              <a:t>get per night</a:t>
            </a:r>
            <a:r>
              <a:rPr lang="en-US" dirty="0" smtClean="0"/>
              <a:t>? </a:t>
            </a:r>
            <a:r>
              <a:rPr lang="en-US" dirty="0" smtClean="0">
                <a:solidFill>
                  <a:srgbClr val="FF0000"/>
                </a:solidFill>
              </a:rPr>
              <a:t>Observations per night</a:t>
            </a:r>
          </a:p>
          <a:p>
            <a:pPr lvl="1"/>
            <a:r>
              <a:rPr lang="en-US" dirty="0" smtClean="0"/>
              <a:t>What’s the co-added depth of a </a:t>
            </a:r>
            <a:r>
              <a:rPr lang="en-US" b="1" dirty="0" smtClean="0"/>
              <a:t>deep drilling field</a:t>
            </a:r>
            <a:r>
              <a:rPr lang="en-US" dirty="0" smtClean="0"/>
              <a:t>? </a:t>
            </a:r>
            <a:r>
              <a:rPr lang="en-US" dirty="0" smtClean="0">
                <a:solidFill>
                  <a:srgbClr val="FF0000"/>
                </a:solidFill>
              </a:rPr>
              <a:t>Observations at a point in the sky</a:t>
            </a:r>
          </a:p>
          <a:p>
            <a:pPr lvl="1"/>
            <a:r>
              <a:rPr lang="en-US" dirty="0"/>
              <a:t>What’s the average co-added depth at the end of the survey? </a:t>
            </a:r>
            <a:r>
              <a:rPr lang="en-US" dirty="0" smtClean="0">
                <a:solidFill>
                  <a:srgbClr val="FF0000"/>
                </a:solidFill>
              </a:rPr>
              <a:t>Observations at many points in the sky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4648200"/>
            <a:ext cx="7305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MAF, splitting the visit up correctly is done by </a:t>
            </a:r>
            <a:r>
              <a:rPr lang="en-US" sz="2400" b="1" dirty="0" smtClean="0"/>
              <a:t>“slicers”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014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answer these we have to compute some algorithm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0" y="990600"/>
            <a:ext cx="8991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things we commonly ask</a:t>
            </a:r>
          </a:p>
          <a:p>
            <a:pPr lvl="1"/>
            <a:r>
              <a:rPr lang="en-US" dirty="0" smtClean="0"/>
              <a:t>What’s the </a:t>
            </a:r>
            <a:r>
              <a:rPr lang="en-US" b="1" i="1" dirty="0" smtClean="0"/>
              <a:t>median</a:t>
            </a:r>
            <a:r>
              <a:rPr lang="en-US" dirty="0" smtClean="0"/>
              <a:t> seeing </a:t>
            </a:r>
            <a:r>
              <a:rPr lang="en-US" dirty="0"/>
              <a:t>of all the visits</a:t>
            </a:r>
            <a:r>
              <a:rPr lang="en-US" dirty="0" smtClean="0"/>
              <a:t>?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b="1" i="1" dirty="0" smtClean="0"/>
              <a:t>How many </a:t>
            </a:r>
            <a:r>
              <a:rPr lang="en-US" dirty="0" smtClean="0"/>
              <a:t>exposures do we get per night?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What’s the </a:t>
            </a:r>
            <a:r>
              <a:rPr lang="en-US" b="1" i="1" dirty="0" smtClean="0"/>
              <a:t>co-added depth </a:t>
            </a:r>
            <a:r>
              <a:rPr lang="en-US" dirty="0" smtClean="0"/>
              <a:t>of a deep drilling field?</a:t>
            </a:r>
          </a:p>
          <a:p>
            <a:pPr lvl="1"/>
            <a:r>
              <a:rPr lang="en-US" dirty="0"/>
              <a:t>What’s the </a:t>
            </a:r>
            <a:r>
              <a:rPr lang="en-US" b="1" i="1" dirty="0"/>
              <a:t>average co-added depth</a:t>
            </a:r>
            <a:r>
              <a:rPr lang="en-US" dirty="0"/>
              <a:t> at the end of the survey? </a:t>
            </a:r>
            <a:r>
              <a:rPr lang="en-US" dirty="0" smtClean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3733800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MAF, computing algorithms is done by </a:t>
            </a:r>
            <a:r>
              <a:rPr lang="en-US" sz="2400" b="1" dirty="0" smtClean="0"/>
              <a:t>“metrics”</a:t>
            </a:r>
          </a:p>
          <a:p>
            <a:endParaRPr lang="en-US" sz="2400" b="1" dirty="0"/>
          </a:p>
          <a:p>
            <a:r>
              <a:rPr lang="en-US" sz="2400" dirty="0" smtClean="0"/>
              <a:t>To answer these questions with MAF, you take observations from a database and then pair a slicer and a metric.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956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Primary Slicers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UniSlicer</a:t>
            </a:r>
            <a:endParaRPr lang="en-US" dirty="0" smtClean="0"/>
          </a:p>
          <a:p>
            <a:pPr lvl="1"/>
            <a:r>
              <a:rPr lang="en-US" dirty="0" smtClean="0"/>
              <a:t>Passes all data directly to the metric algorithm.</a:t>
            </a:r>
          </a:p>
          <a:p>
            <a:pPr lvl="1"/>
            <a:r>
              <a:rPr lang="en-US" dirty="0" smtClean="0"/>
              <a:t>How to answer, “what’s the mean seeing?”, “What is median </a:t>
            </a:r>
            <a:r>
              <a:rPr lang="en-US" dirty="0" err="1" smtClean="0"/>
              <a:t>airmass</a:t>
            </a:r>
            <a:r>
              <a:rPr lang="en-US" dirty="0" smtClean="0"/>
              <a:t>?”, etc.</a:t>
            </a:r>
          </a:p>
          <a:p>
            <a:r>
              <a:rPr lang="en-US" dirty="0" err="1" smtClean="0"/>
              <a:t>OneDSlicer</a:t>
            </a:r>
            <a:endParaRPr lang="en-US" dirty="0" smtClean="0"/>
          </a:p>
          <a:p>
            <a:pPr lvl="1"/>
            <a:r>
              <a:rPr lang="en-US" dirty="0" smtClean="0"/>
              <a:t>Slice data based on one parameter.</a:t>
            </a:r>
          </a:p>
          <a:p>
            <a:pPr lvl="1"/>
            <a:r>
              <a:rPr lang="en-US" dirty="0" smtClean="0"/>
              <a:t>How to answer, “what’s the distribution of exposures </a:t>
            </a:r>
            <a:r>
              <a:rPr lang="en-US" b="1" dirty="0" smtClean="0"/>
              <a:t>per night?</a:t>
            </a:r>
            <a:r>
              <a:rPr lang="en-US" dirty="0" smtClean="0"/>
              <a:t>”, “What’s the distribution of slew times?”</a:t>
            </a:r>
          </a:p>
          <a:p>
            <a:r>
              <a:rPr lang="en-US" dirty="0" err="1" smtClean="0"/>
              <a:t>HealpixSlicer</a:t>
            </a:r>
            <a:endParaRPr lang="en-US" dirty="0" smtClean="0"/>
          </a:p>
          <a:p>
            <a:pPr lvl="1"/>
            <a:r>
              <a:rPr lang="en-US" dirty="0" smtClean="0"/>
              <a:t>Loops over points on the sky and returns overlapping exposures</a:t>
            </a:r>
          </a:p>
          <a:p>
            <a:pPr lvl="1"/>
            <a:r>
              <a:rPr lang="en-US" dirty="0" smtClean="0"/>
              <a:t>How to get a map of the sky.  Calculate co-added depths.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0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list of observations (times, filters, seeing, </a:t>
            </a:r>
            <a:r>
              <a:rPr lang="en-US" dirty="0" err="1" smtClean="0"/>
              <a:t>skybrightness</a:t>
            </a:r>
            <a:r>
              <a:rPr lang="en-US" dirty="0" smtClean="0"/>
              <a:t>, etc.), quantify how well you can do your </a:t>
            </a:r>
            <a:r>
              <a:rPr lang="en-US" dirty="0" smtClean="0"/>
              <a:t>science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today:</a:t>
            </a:r>
          </a:p>
          <a:p>
            <a:pPr lvl="1"/>
            <a:r>
              <a:rPr lang="en-US" dirty="0" smtClean="0"/>
              <a:t>Introduction to </a:t>
            </a:r>
            <a:r>
              <a:rPr lang="en-US" dirty="0" err="1" smtClean="0"/>
              <a:t>OpSim</a:t>
            </a:r>
            <a:r>
              <a:rPr lang="en-US" dirty="0" smtClean="0"/>
              <a:t> and MAF</a:t>
            </a:r>
          </a:p>
          <a:p>
            <a:pPr lvl="1"/>
            <a:r>
              <a:rPr lang="en-US" dirty="0" smtClean="0"/>
              <a:t>Work through running MAF with </a:t>
            </a:r>
            <a:r>
              <a:rPr lang="en-US" dirty="0" err="1" smtClean="0"/>
              <a:t>iPython</a:t>
            </a:r>
            <a:r>
              <a:rPr lang="en-US" dirty="0" smtClean="0"/>
              <a:t>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MAF 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2819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886200" y="1143000"/>
            <a:ext cx="113763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SQL query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2950634" y="15284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438400" y="4343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1905000" y="5638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66" name="Straight Arrow Connector 65"/>
          <p:cNvCxnSpPr>
            <a:stCxn id="5" idx="2"/>
            <a:endCxn id="60" idx="0"/>
          </p:cNvCxnSpPr>
          <p:nvPr/>
        </p:nvCxnSpPr>
        <p:spPr>
          <a:xfrm>
            <a:off x="2971800" y="32810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3400" y="5715000"/>
            <a:ext cx="2954655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Pdf</a:t>
            </a:r>
            <a:r>
              <a:rPr lang="en-US" dirty="0" smtClean="0">
                <a:solidFill>
                  <a:srgbClr val="3366FF"/>
                </a:solidFill>
              </a:rPr>
              <a:t>/</a:t>
            </a:r>
            <a:r>
              <a:rPr lang="en-US" dirty="0" err="1" smtClean="0">
                <a:solidFill>
                  <a:srgbClr val="3366FF"/>
                </a:solidFill>
              </a:rPr>
              <a:t>png</a:t>
            </a:r>
            <a:r>
              <a:rPr lang="en-US" dirty="0" smtClean="0">
                <a:solidFill>
                  <a:srgbClr val="3366FF"/>
                </a:solidFill>
              </a:rPr>
              <a:t> and </a:t>
            </a:r>
            <a:r>
              <a:rPr lang="en-US" dirty="0" err="1" smtClean="0">
                <a:solidFill>
                  <a:srgbClr val="3366FF"/>
                </a:solidFill>
              </a:rPr>
              <a:t>numpy</a:t>
            </a:r>
            <a:r>
              <a:rPr lang="en-US" dirty="0" smtClean="0">
                <a:solidFill>
                  <a:srgbClr val="3366FF"/>
                </a:solidFill>
              </a:rPr>
              <a:t> save files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33800" y="4343400"/>
            <a:ext cx="3547741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Compute an algorithm on each slice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57600" y="2743200"/>
            <a:ext cx="3581400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Slice the data (</a:t>
            </a:r>
            <a:r>
              <a:rPr lang="en-US" dirty="0" err="1" smtClean="0">
                <a:solidFill>
                  <a:srgbClr val="3366FF"/>
                </a:solidFill>
              </a:rPr>
              <a:t>e.g</a:t>
            </a:r>
            <a:r>
              <a:rPr lang="en-US" dirty="0" smtClean="0">
                <a:solidFill>
                  <a:srgbClr val="3366FF"/>
                </a:solidFill>
              </a:rPr>
              <a:t>, find observations that overlap a set of points on the sky)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41" name="Straight Arrow Connector 40"/>
          <p:cNvCxnSpPr>
            <a:stCxn id="60" idx="2"/>
            <a:endCxn id="61" idx="0"/>
          </p:cNvCxnSpPr>
          <p:nvPr/>
        </p:nvCxnSpPr>
        <p:spPr>
          <a:xfrm>
            <a:off x="2971800" y="48050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438400" y="3276600"/>
            <a:ext cx="304800" cy="1143000"/>
            <a:chOff x="2514600" y="3276600"/>
            <a:chExt cx="228600" cy="986135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86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slicer + metric combinations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2819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>
          <a:xfrm>
            <a:off x="1198034" y="15284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4343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638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8" idx="0"/>
          </p:cNvCxnSpPr>
          <p:nvPr/>
        </p:nvCxnSpPr>
        <p:spPr>
          <a:xfrm>
            <a:off x="1219200" y="32810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1219200" y="48050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09800" y="1143000"/>
            <a:ext cx="1625453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Where filter=‘r’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5715000"/>
            <a:ext cx="2608632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Pdf</a:t>
            </a:r>
            <a:r>
              <a:rPr lang="en-US" dirty="0" smtClean="0">
                <a:solidFill>
                  <a:srgbClr val="3366FF"/>
                </a:solidFill>
              </a:rPr>
              <a:t>/</a:t>
            </a:r>
            <a:r>
              <a:rPr lang="en-US" dirty="0" err="1" smtClean="0">
                <a:solidFill>
                  <a:srgbClr val="3366FF"/>
                </a:solidFill>
              </a:rPr>
              <a:t>png</a:t>
            </a:r>
            <a:r>
              <a:rPr lang="en-US" dirty="0" smtClean="0">
                <a:solidFill>
                  <a:srgbClr val="3366FF"/>
                </a:solidFill>
              </a:rPr>
              <a:t> and </a:t>
            </a:r>
            <a:r>
              <a:rPr lang="en-US" dirty="0" err="1" smtClean="0">
                <a:solidFill>
                  <a:srgbClr val="3366FF"/>
                </a:solidFill>
              </a:rPr>
              <a:t>numpy</a:t>
            </a:r>
            <a:r>
              <a:rPr lang="en-US" dirty="0" smtClean="0">
                <a:solidFill>
                  <a:srgbClr val="3366FF"/>
                </a:solidFill>
              </a:rPr>
              <a:t> saves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1200" y="4419600"/>
            <a:ext cx="1643937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Mean of Seeing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8800" y="2819400"/>
            <a:ext cx="1905000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UniSlicer</a:t>
            </a:r>
            <a:r>
              <a:rPr lang="en-US" dirty="0" smtClean="0">
                <a:solidFill>
                  <a:srgbClr val="3366FF"/>
                </a:solidFill>
              </a:rPr>
              <a:t> (pass all the data through to the metric)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1200" y="5638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0.65 </a:t>
            </a:r>
            <a:r>
              <a:rPr lang="en-US" sz="2400" b="1" dirty="0" err="1" smtClean="0"/>
              <a:t>arcsec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1981200"/>
            <a:ext cx="425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is the average seeing in r?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2272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371600"/>
            <a:ext cx="5588000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slicer + metric combinations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2819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>
          <a:xfrm>
            <a:off x="1198034" y="15284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4343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638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8" idx="0"/>
          </p:cNvCxnSpPr>
          <p:nvPr/>
        </p:nvCxnSpPr>
        <p:spPr>
          <a:xfrm>
            <a:off x="1219200" y="32810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1219200" y="48050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85800" y="3276600"/>
            <a:ext cx="304800" cy="1143000"/>
            <a:chOff x="2514600" y="3276600"/>
            <a:chExt cx="228600" cy="986135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209800" y="1143000"/>
            <a:ext cx="89609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All data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5715000"/>
            <a:ext cx="2608632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Pdf</a:t>
            </a:r>
            <a:r>
              <a:rPr lang="en-US" dirty="0" smtClean="0">
                <a:solidFill>
                  <a:srgbClr val="3366FF"/>
                </a:solidFill>
              </a:rPr>
              <a:t>/</a:t>
            </a:r>
            <a:r>
              <a:rPr lang="en-US" dirty="0" err="1" smtClean="0">
                <a:solidFill>
                  <a:srgbClr val="3366FF"/>
                </a:solidFill>
              </a:rPr>
              <a:t>png</a:t>
            </a:r>
            <a:r>
              <a:rPr lang="en-US" dirty="0" smtClean="0">
                <a:solidFill>
                  <a:srgbClr val="3366FF"/>
                </a:solidFill>
              </a:rPr>
              <a:t> and </a:t>
            </a:r>
            <a:r>
              <a:rPr lang="en-US" dirty="0" err="1" smtClean="0">
                <a:solidFill>
                  <a:srgbClr val="3366FF"/>
                </a:solidFill>
              </a:rPr>
              <a:t>numpy</a:t>
            </a:r>
            <a:r>
              <a:rPr lang="en-US" dirty="0" smtClean="0">
                <a:solidFill>
                  <a:srgbClr val="3366FF"/>
                </a:solidFill>
              </a:rPr>
              <a:t> saves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1200" y="4419600"/>
            <a:ext cx="74934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Count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8800" y="2819400"/>
            <a:ext cx="1905000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OneDSlicer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Slice by </a:t>
            </a:r>
            <a:r>
              <a:rPr lang="en-US" dirty="0" err="1" smtClean="0">
                <a:solidFill>
                  <a:srgbClr val="3366FF"/>
                </a:solidFill>
              </a:rPr>
              <a:t>slewtime</a:t>
            </a:r>
            <a:r>
              <a:rPr lang="en-US" dirty="0" smtClean="0">
                <a:solidFill>
                  <a:srgbClr val="3366FF"/>
                </a:solidFill>
              </a:rPr>
              <a:t> with 10s bins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0" y="914400"/>
            <a:ext cx="5003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the distribution of slew times?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98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390" y="1447800"/>
            <a:ext cx="5384800" cy="403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slicer + metric combinations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2819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>
          <a:xfrm>
            <a:off x="1198034" y="15284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4343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5638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8" idx="0"/>
          </p:cNvCxnSpPr>
          <p:nvPr/>
        </p:nvCxnSpPr>
        <p:spPr>
          <a:xfrm>
            <a:off x="1219200" y="32810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>
            <a:off x="1219200" y="48050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85800" y="3276600"/>
            <a:ext cx="304800" cy="1143000"/>
            <a:chOff x="2514600" y="3276600"/>
            <a:chExt cx="228600" cy="986135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209800" y="1143000"/>
            <a:ext cx="89609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All data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7000" y="5715000"/>
            <a:ext cx="2608632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Pdf</a:t>
            </a:r>
            <a:r>
              <a:rPr lang="en-US" dirty="0" smtClean="0">
                <a:solidFill>
                  <a:srgbClr val="3366FF"/>
                </a:solidFill>
              </a:rPr>
              <a:t>/</a:t>
            </a:r>
            <a:r>
              <a:rPr lang="en-US" dirty="0" err="1" smtClean="0">
                <a:solidFill>
                  <a:srgbClr val="3366FF"/>
                </a:solidFill>
              </a:rPr>
              <a:t>png</a:t>
            </a:r>
            <a:r>
              <a:rPr lang="en-US" dirty="0" smtClean="0">
                <a:solidFill>
                  <a:srgbClr val="3366FF"/>
                </a:solidFill>
              </a:rPr>
              <a:t> and </a:t>
            </a:r>
            <a:r>
              <a:rPr lang="en-US" dirty="0" err="1" smtClean="0">
                <a:solidFill>
                  <a:srgbClr val="3366FF"/>
                </a:solidFill>
              </a:rPr>
              <a:t>numpy</a:t>
            </a:r>
            <a:r>
              <a:rPr lang="en-US" dirty="0" smtClean="0">
                <a:solidFill>
                  <a:srgbClr val="3366FF"/>
                </a:solidFill>
              </a:rPr>
              <a:t> saves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1200" y="4419600"/>
            <a:ext cx="172354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Number of visits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8800" y="2819400"/>
            <a:ext cx="1905000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OneDSlicer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Slice by night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4600" y="556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Seasonal oscillation and nights with weather and engineering downtime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914400"/>
            <a:ext cx="356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many visits per night?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416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HEALpixels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914400"/>
            <a:ext cx="8153400" cy="2667000"/>
          </a:xfrm>
        </p:spPr>
        <p:txBody>
          <a:bodyPr/>
          <a:lstStyle/>
          <a:p>
            <a:r>
              <a:rPr lang="en-US" dirty="0" smtClean="0"/>
              <a:t>For our spatial binning, we use </a:t>
            </a:r>
            <a:r>
              <a:rPr lang="en-US" dirty="0" err="1" smtClean="0"/>
              <a:t>HEALpixels</a:t>
            </a:r>
            <a:endParaRPr lang="en-US" dirty="0" smtClean="0"/>
          </a:p>
          <a:p>
            <a:pPr lvl="1"/>
            <a:r>
              <a:rPr lang="en-US" dirty="0" smtClean="0"/>
              <a:t>Equal area pixels</a:t>
            </a:r>
          </a:p>
          <a:p>
            <a:pPr lvl="1"/>
            <a:r>
              <a:rPr lang="en-US" dirty="0" smtClean="0"/>
              <a:t>Popular with cosmologists, rapidly compute power spectra</a:t>
            </a:r>
          </a:p>
          <a:p>
            <a:pPr lvl="1"/>
            <a:r>
              <a:rPr lang="en-US" dirty="0" smtClean="0"/>
              <a:t>Or, use a custom list of </a:t>
            </a:r>
            <a:r>
              <a:rPr lang="en-US" dirty="0" err="1" smtClean="0"/>
              <a:t>RA,Dec</a:t>
            </a:r>
            <a:r>
              <a:rPr lang="en-US" dirty="0" smtClean="0"/>
              <a:t> points</a:t>
            </a:r>
          </a:p>
          <a:p>
            <a:pPr lvl="1"/>
            <a:r>
              <a:rPr lang="en-US" dirty="0" smtClean="0"/>
              <a:t>Can also bin by </a:t>
            </a:r>
            <a:r>
              <a:rPr lang="en-US" dirty="0" err="1" smtClean="0"/>
              <a:t>OpSim</a:t>
            </a:r>
            <a:r>
              <a:rPr lang="en-US" dirty="0" smtClean="0"/>
              <a:t> field ID.  Faster, but field overlaps are not resolved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68" y="3886200"/>
            <a:ext cx="6902226" cy="25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 Examples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524000"/>
            <a:ext cx="5562600" cy="43928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0" y="2819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31" name="Straight Arrow Connector 30"/>
          <p:cNvCxnSpPr>
            <a:stCxn id="29" idx="2"/>
            <a:endCxn id="30" idx="0"/>
          </p:cNvCxnSpPr>
          <p:nvPr/>
        </p:nvCxnSpPr>
        <p:spPr>
          <a:xfrm>
            <a:off x="1198034" y="15284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5800" y="43434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00" y="5638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34" name="Straight Arrow Connector 33"/>
          <p:cNvCxnSpPr>
            <a:stCxn id="30" idx="2"/>
            <a:endCxn id="32" idx="0"/>
          </p:cNvCxnSpPr>
          <p:nvPr/>
        </p:nvCxnSpPr>
        <p:spPr>
          <a:xfrm>
            <a:off x="1219200" y="32810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  <a:endCxn id="33" idx="0"/>
          </p:cNvCxnSpPr>
          <p:nvPr/>
        </p:nvCxnSpPr>
        <p:spPr>
          <a:xfrm>
            <a:off x="1219200" y="48050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85800" y="3276600"/>
            <a:ext cx="304800" cy="1143000"/>
            <a:chOff x="2514600" y="3276600"/>
            <a:chExt cx="228600" cy="986135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2209800" y="1143000"/>
            <a:ext cx="1105854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Filter = ‘g’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05000" y="4343400"/>
            <a:ext cx="2445313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Coadded</a:t>
            </a:r>
            <a:r>
              <a:rPr lang="en-US" dirty="0" smtClean="0">
                <a:solidFill>
                  <a:srgbClr val="3366FF"/>
                </a:solidFill>
              </a:rPr>
              <a:t> depth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Given single visit depths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28800" y="2819400"/>
            <a:ext cx="1905000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HealpixSlicer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0" y="8382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is the </a:t>
            </a:r>
            <a:r>
              <a:rPr lang="en-US" sz="2400" dirty="0" err="1" smtClean="0"/>
              <a:t>coadded</a:t>
            </a:r>
            <a:r>
              <a:rPr lang="en-US" sz="2400" dirty="0" smtClean="0"/>
              <a:t> depth across the sky in g band?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241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25400"/>
            <a:ext cx="8610600" cy="67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side</a:t>
            </a:r>
            <a:r>
              <a:rPr lang="en-US" dirty="0" smtClean="0"/>
              <a:t>=128, 27.5 </a:t>
            </a:r>
            <a:r>
              <a:rPr lang="en-US" dirty="0" err="1" smtClean="0"/>
              <a:t>arcim</a:t>
            </a:r>
            <a:r>
              <a:rPr lang="en-US" dirty="0" smtClean="0"/>
              <a:t>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63" b="7870"/>
          <a:stretch/>
        </p:blipFill>
        <p:spPr>
          <a:xfrm>
            <a:off x="1981200" y="838200"/>
            <a:ext cx="5105400" cy="56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Nside</a:t>
            </a:r>
            <a:r>
              <a:rPr lang="en-US" dirty="0" smtClean="0"/>
              <a:t>=512, 6.9 </a:t>
            </a:r>
            <a:r>
              <a:rPr lang="en-US" dirty="0" err="1" smtClean="0"/>
              <a:t>arcmin</a:t>
            </a:r>
            <a:r>
              <a:rPr lang="en-US" dirty="0" smtClean="0"/>
              <a:t> resolution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663" b="7438"/>
          <a:stretch/>
        </p:blipFill>
        <p:spPr>
          <a:xfrm>
            <a:off x="1981200" y="838200"/>
            <a:ext cx="5105400" cy="56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Nside</a:t>
            </a:r>
            <a:r>
              <a:rPr lang="en-US" dirty="0" smtClean="0"/>
              <a:t>=1024, 3.4 </a:t>
            </a:r>
            <a:r>
              <a:rPr lang="en-US" dirty="0" err="1" smtClean="0"/>
              <a:t>arcmin</a:t>
            </a:r>
            <a:r>
              <a:rPr lang="en-US" dirty="0" smtClean="0"/>
              <a:t> resolution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642" b="8619"/>
          <a:stretch/>
        </p:blipFill>
        <p:spPr>
          <a:xfrm>
            <a:off x="1905000" y="838200"/>
            <a:ext cx="5259963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3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LSST Ecosystem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95400"/>
            <a:ext cx="89154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Management (aka DM)</a:t>
            </a:r>
            <a:r>
              <a:rPr lang="en-US" dirty="0" smtClean="0"/>
              <a:t>:  Take a bunch of </a:t>
            </a:r>
            <a:r>
              <a:rPr lang="en-US" dirty="0" smtClean="0"/>
              <a:t>raw images </a:t>
            </a:r>
            <a:r>
              <a:rPr lang="en-US" dirty="0" smtClean="0"/>
              <a:t>and process them to make catalogs</a:t>
            </a:r>
          </a:p>
          <a:p>
            <a:endParaRPr lang="en-US" dirty="0"/>
          </a:p>
          <a:p>
            <a:r>
              <a:rPr lang="en-US" dirty="0" smtClean="0"/>
              <a:t>Sims: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Photon Simulator (aka </a:t>
            </a:r>
            <a:r>
              <a:rPr lang="en-US" b="1" dirty="0" err="1" smtClean="0"/>
              <a:t>PhoSim</a:t>
            </a:r>
            <a:r>
              <a:rPr lang="en-US" b="1" dirty="0" smtClean="0"/>
              <a:t>)</a:t>
            </a:r>
            <a:r>
              <a:rPr lang="en-US" dirty="0" smtClean="0"/>
              <a:t>: Simulate LSST images by tracing photons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Catalog Simulator (aka </a:t>
            </a:r>
            <a:r>
              <a:rPr lang="en-US" b="1" dirty="0" err="1" smtClean="0"/>
              <a:t>CatSim</a:t>
            </a:r>
            <a:r>
              <a:rPr lang="en-US" b="1" dirty="0" smtClean="0"/>
              <a:t>)</a:t>
            </a:r>
            <a:r>
              <a:rPr lang="en-US" dirty="0" smtClean="0"/>
              <a:t>: A realistic catalog of objects LSST could observe (Stars, galaxies,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Calibration Simulation (aka </a:t>
            </a:r>
            <a:r>
              <a:rPr lang="en-US" b="1" dirty="0" err="1" smtClean="0"/>
              <a:t>CalSim</a:t>
            </a:r>
            <a:r>
              <a:rPr lang="en-US" b="1" dirty="0" smtClean="0"/>
              <a:t>)</a:t>
            </a:r>
            <a:r>
              <a:rPr lang="en-US" dirty="0" smtClean="0"/>
              <a:t>: </a:t>
            </a:r>
            <a:r>
              <a:rPr lang="en-US" dirty="0" err="1" smtClean="0"/>
              <a:t>Uber-cal</a:t>
            </a:r>
            <a:r>
              <a:rPr lang="en-US" dirty="0" smtClean="0"/>
              <a:t> for LSST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Operations Simulator (aka </a:t>
            </a:r>
            <a:r>
              <a:rPr lang="en-US" b="1" dirty="0" err="1" smtClean="0"/>
              <a:t>OpSim</a:t>
            </a:r>
            <a:r>
              <a:rPr lang="en-US" b="1" dirty="0" smtClean="0"/>
              <a:t>)</a:t>
            </a:r>
            <a:r>
              <a:rPr lang="en-US" dirty="0" smtClean="0"/>
              <a:t>: Simulate the operations of the telescope (motion of the motors) as well as the scheduling of observations.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Metric Analysis Framework (MAF)</a:t>
            </a:r>
            <a:r>
              <a:rPr lang="en-US" dirty="0" smtClean="0"/>
              <a:t>: Analyze and visualize how well an astronomical survey performs.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2400" y="1219200"/>
            <a:ext cx="8991600" cy="5246132"/>
            <a:chOff x="152400" y="1219200"/>
            <a:chExt cx="8991600" cy="5246132"/>
          </a:xfrm>
        </p:grpSpPr>
        <p:sp>
          <p:nvSpPr>
            <p:cNvPr id="6" name="TextBox 5"/>
            <p:cNvSpPr txBox="1"/>
            <p:nvPr/>
          </p:nvSpPr>
          <p:spPr>
            <a:xfrm>
              <a:off x="3505200" y="60960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The (LSST) Stack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1219200"/>
              <a:ext cx="8991600" cy="4876800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231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 Examples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91" y="0"/>
            <a:ext cx="3150320" cy="2487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362200"/>
            <a:ext cx="5105400" cy="40563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" y="2362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4" idx="2"/>
            <a:endCxn id="17" idx="0"/>
          </p:cNvCxnSpPr>
          <p:nvPr/>
        </p:nvCxnSpPr>
        <p:spPr>
          <a:xfrm>
            <a:off x="1198034" y="1528465"/>
            <a:ext cx="21166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5800" y="3886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" y="51816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7" idx="2"/>
            <a:endCxn id="19" idx="0"/>
          </p:cNvCxnSpPr>
          <p:nvPr/>
        </p:nvCxnSpPr>
        <p:spPr>
          <a:xfrm>
            <a:off x="1219200" y="28238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219200" y="43478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85800" y="2819400"/>
            <a:ext cx="304800" cy="1143000"/>
            <a:chOff x="2514600" y="3276600"/>
            <a:chExt cx="228600" cy="986135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209800" y="1143000"/>
            <a:ext cx="1105854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Filter = ‘g’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5000" y="3657600"/>
            <a:ext cx="1600200" cy="1200329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Coadded</a:t>
            </a:r>
            <a:r>
              <a:rPr lang="en-US" dirty="0" smtClean="0">
                <a:solidFill>
                  <a:srgbClr val="3366FF"/>
                </a:solidFill>
              </a:rPr>
              <a:t> depth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Given single visit depths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8800" y="2362200"/>
            <a:ext cx="1905000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HealpixSlicer</a:t>
            </a:r>
            <a:endParaRPr lang="en-US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0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Healpixels</a:t>
            </a:r>
            <a:r>
              <a:rPr lang="en-US" dirty="0" smtClean="0"/>
              <a:t> let us compute Power Spectra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6398553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1752600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Peak at l=140 (~1 degree), caused by field overlaps</a:t>
            </a:r>
          </a:p>
          <a:p>
            <a:r>
              <a:rPr lang="en-US" i="1" dirty="0" smtClean="0"/>
              <a:t>Peak at l=270 from triple overlaps.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1886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Healpix</a:t>
            </a:r>
            <a:r>
              <a:rPr lang="en-US" dirty="0" smtClean="0"/>
              <a:t> beyond </a:t>
            </a:r>
            <a:r>
              <a:rPr lang="en-US" dirty="0" err="1" smtClean="0"/>
              <a:t>RA,Dec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8229601" cy="127158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HealpixSlicer</a:t>
            </a:r>
            <a:r>
              <a:rPr lang="en-US" dirty="0" smtClean="0"/>
              <a:t> defaults to </a:t>
            </a:r>
            <a:r>
              <a:rPr lang="en-US" dirty="0" err="1" smtClean="0"/>
              <a:t>RA,Dec</a:t>
            </a:r>
            <a:r>
              <a:rPr lang="en-US" dirty="0" smtClean="0"/>
              <a:t>, but can be set to use </a:t>
            </a:r>
            <a:r>
              <a:rPr lang="en-US" dirty="0" err="1" smtClean="0"/>
              <a:t>Alt,Az</a:t>
            </a:r>
            <a:r>
              <a:rPr lang="en-US" dirty="0" smtClean="0"/>
              <a:t> or ecliptic coordinates.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" y="2438400"/>
            <a:ext cx="4615879" cy="3671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453" y="2438400"/>
            <a:ext cx="45854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go in the SQL or the Slicer?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002" y="12192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6802" y="29718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74602" y="1295400"/>
            <a:ext cx="113763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SQL query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1039036" y="1680865"/>
            <a:ext cx="21166" cy="1290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6802" y="44958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-6598" y="57912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60202" y="34334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1802" y="5867400"/>
            <a:ext cx="2954655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Pdf</a:t>
            </a:r>
            <a:r>
              <a:rPr lang="en-US" dirty="0" smtClean="0">
                <a:solidFill>
                  <a:srgbClr val="3366FF"/>
                </a:solidFill>
              </a:rPr>
              <a:t>/</a:t>
            </a:r>
            <a:r>
              <a:rPr lang="en-US" dirty="0" err="1" smtClean="0">
                <a:solidFill>
                  <a:srgbClr val="3366FF"/>
                </a:solidFill>
              </a:rPr>
              <a:t>png</a:t>
            </a:r>
            <a:r>
              <a:rPr lang="en-US" dirty="0" smtClean="0">
                <a:solidFill>
                  <a:srgbClr val="3366FF"/>
                </a:solidFill>
              </a:rPr>
              <a:t> and </a:t>
            </a:r>
            <a:r>
              <a:rPr lang="en-US" dirty="0" err="1" smtClean="0">
                <a:solidFill>
                  <a:srgbClr val="3366FF"/>
                </a:solidFill>
              </a:rPr>
              <a:t>numpy</a:t>
            </a:r>
            <a:r>
              <a:rPr lang="en-US" dirty="0" smtClean="0">
                <a:solidFill>
                  <a:srgbClr val="3366FF"/>
                </a:solidFill>
              </a:rPr>
              <a:t> save files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202" y="4495800"/>
            <a:ext cx="3547741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Compute an algorithm on each slice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6002" y="2895600"/>
            <a:ext cx="3581400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Slice the data (</a:t>
            </a:r>
            <a:r>
              <a:rPr lang="en-US" dirty="0" err="1" smtClean="0">
                <a:solidFill>
                  <a:srgbClr val="3366FF"/>
                </a:solidFill>
              </a:rPr>
              <a:t>e.g</a:t>
            </a:r>
            <a:r>
              <a:rPr lang="en-US" dirty="0" smtClean="0">
                <a:solidFill>
                  <a:srgbClr val="3366FF"/>
                </a:solidFill>
              </a:rPr>
              <a:t>, find observations that overlap a set of points on the sky)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>
            <a:off x="1060202" y="49574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26802" y="3429000"/>
            <a:ext cx="304800" cy="1143000"/>
            <a:chOff x="2514600" y="3276600"/>
            <a:chExt cx="228600" cy="98613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518539" y="1238712"/>
            <a:ext cx="3473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slicer determines the type of output plot.  We tend not to plot things as a function of filter or proposal ID, so those are set with the SQL where-clause</a:t>
            </a:r>
          </a:p>
          <a:p>
            <a:endParaRPr lang="en-US" dirty="0"/>
          </a:p>
          <a:p>
            <a:r>
              <a:rPr lang="en-US" dirty="0" smtClean="0"/>
              <a:t>Sometimes we use SQL for time, e.g., if we want to look at the first year performance of the survey.  Other times the slicer will slice on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3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 slicer + metric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slicer you pick will determine your output plots</a:t>
            </a:r>
          </a:p>
          <a:p>
            <a:r>
              <a:rPr lang="en-US" dirty="0" smtClean="0"/>
              <a:t>Three main slicers</a:t>
            </a:r>
          </a:p>
          <a:p>
            <a:pPr lvl="1"/>
            <a:r>
              <a:rPr lang="en-US" dirty="0" err="1" smtClean="0"/>
              <a:t>UniSlicer</a:t>
            </a:r>
            <a:r>
              <a:rPr lang="en-US" dirty="0" smtClean="0"/>
              <a:t>:  Pass all the data, returns a number </a:t>
            </a:r>
          </a:p>
          <a:p>
            <a:pPr lvl="1"/>
            <a:r>
              <a:rPr lang="en-US" dirty="0" err="1" smtClean="0"/>
              <a:t>OneDSlicer</a:t>
            </a:r>
            <a:r>
              <a:rPr lang="en-US" dirty="0" smtClean="0"/>
              <a:t>: Slice by one variable (like per night), returns a single plot (like histogram)</a:t>
            </a:r>
          </a:p>
          <a:p>
            <a:pPr lvl="1"/>
            <a:r>
              <a:rPr lang="en-US" dirty="0" err="1" smtClean="0"/>
              <a:t>HealpixSlicer</a:t>
            </a:r>
            <a:r>
              <a:rPr lang="en-US" dirty="0" smtClean="0"/>
              <a:t>: Slice on observations overlapping </a:t>
            </a:r>
            <a:r>
              <a:rPr lang="en-US" dirty="0" err="1" smtClean="0"/>
              <a:t>healpixels</a:t>
            </a:r>
            <a:r>
              <a:rPr lang="en-US" dirty="0" smtClean="0"/>
              <a:t>, return a </a:t>
            </a:r>
            <a:r>
              <a:rPr lang="en-US" dirty="0" err="1" smtClean="0"/>
              <a:t>skymap</a:t>
            </a:r>
            <a:r>
              <a:rPr lang="en-US" dirty="0" smtClean="0"/>
              <a:t>, histogram, and </a:t>
            </a:r>
            <a:r>
              <a:rPr lang="en-US" dirty="0" err="1" smtClean="0"/>
              <a:t>powerspectum</a:t>
            </a:r>
            <a:endParaRPr lang="en-US" dirty="0"/>
          </a:p>
          <a:p>
            <a:r>
              <a:rPr lang="en-US" dirty="0" smtClean="0"/>
              <a:t>Many metrics to pick from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600200" y="4267200"/>
            <a:ext cx="6781800" cy="2362200"/>
          </a:xfrm>
          <a:prstGeom prst="rect">
            <a:avLst/>
          </a:prstGeom>
        </p:spPr>
        <p:txBody>
          <a:bodyPr numCol="3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1F497D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coaddm5</a:t>
            </a:r>
          </a:p>
          <a:p>
            <a:r>
              <a:rPr lang="en-US" sz="1800" dirty="0" smtClean="0"/>
              <a:t>Max</a:t>
            </a:r>
          </a:p>
          <a:p>
            <a:r>
              <a:rPr lang="en-US" sz="1800" dirty="0" smtClean="0"/>
              <a:t>Mean</a:t>
            </a:r>
          </a:p>
          <a:p>
            <a:r>
              <a:rPr lang="en-US" sz="1800" dirty="0" smtClean="0"/>
              <a:t>Median</a:t>
            </a:r>
          </a:p>
          <a:p>
            <a:r>
              <a:rPr lang="en-US" sz="1800" dirty="0" smtClean="0"/>
              <a:t>Min</a:t>
            </a:r>
          </a:p>
          <a:p>
            <a:r>
              <a:rPr lang="en-US" sz="1800" dirty="0" err="1" smtClean="0"/>
              <a:t>FullRange</a:t>
            </a:r>
            <a:endParaRPr lang="en-US" sz="1800" dirty="0" smtClean="0"/>
          </a:p>
          <a:p>
            <a:r>
              <a:rPr lang="en-US" sz="1800" dirty="0" err="1" smtClean="0"/>
              <a:t>Rms</a:t>
            </a:r>
            <a:endParaRPr lang="en-US" sz="1800" dirty="0" smtClean="0"/>
          </a:p>
          <a:p>
            <a:r>
              <a:rPr lang="en-US" sz="1800" dirty="0" smtClean="0"/>
              <a:t>Sum</a:t>
            </a:r>
          </a:p>
          <a:p>
            <a:r>
              <a:rPr lang="en-US" sz="1800" dirty="0" err="1" smtClean="0"/>
              <a:t>RobustRMS</a:t>
            </a:r>
            <a:endParaRPr lang="en-US" sz="1800" dirty="0" smtClean="0"/>
          </a:p>
          <a:p>
            <a:r>
              <a:rPr lang="en-US" sz="1800" dirty="0" smtClean="0"/>
              <a:t>Binary</a:t>
            </a:r>
          </a:p>
          <a:p>
            <a:r>
              <a:rPr lang="en-US" sz="1800" dirty="0" err="1" smtClean="0"/>
              <a:t>FracAbove</a:t>
            </a:r>
            <a:endParaRPr lang="en-US" sz="1800" dirty="0" smtClean="0"/>
          </a:p>
          <a:p>
            <a:r>
              <a:rPr lang="en-US" sz="1800" dirty="0" err="1" smtClean="0"/>
              <a:t>FracBelow</a:t>
            </a:r>
            <a:endParaRPr lang="en-US" sz="1800" dirty="0" smtClean="0"/>
          </a:p>
          <a:p>
            <a:r>
              <a:rPr lang="en-US" sz="1600" dirty="0" err="1"/>
              <a:t>OpenShutter</a:t>
            </a:r>
            <a:endParaRPr lang="en-US" sz="1600" dirty="0"/>
          </a:p>
          <a:p>
            <a:r>
              <a:rPr lang="en-US" sz="1600" dirty="0"/>
              <a:t>Completeness</a:t>
            </a:r>
          </a:p>
          <a:p>
            <a:r>
              <a:rPr lang="en-US" sz="1600" dirty="0"/>
              <a:t>Parallax</a:t>
            </a:r>
          </a:p>
          <a:p>
            <a:r>
              <a:rPr lang="en-US" sz="1600" dirty="0" err="1"/>
              <a:t>ProperMotion</a:t>
            </a:r>
            <a:endParaRPr lang="en-US" sz="1600" dirty="0"/>
          </a:p>
          <a:p>
            <a:r>
              <a:rPr lang="en-US" sz="1600" dirty="0" err="1"/>
              <a:t>Fft</a:t>
            </a:r>
            <a:endParaRPr lang="en-US" sz="1600" dirty="0"/>
          </a:p>
          <a:p>
            <a:r>
              <a:rPr lang="en-US" sz="1600" dirty="0"/>
              <a:t>Supernova</a:t>
            </a:r>
          </a:p>
          <a:p>
            <a:r>
              <a:rPr lang="en-US" sz="1600" dirty="0"/>
              <a:t>Uniformity</a:t>
            </a:r>
          </a:p>
          <a:p>
            <a:r>
              <a:rPr lang="en-US" sz="1600" dirty="0" err="1"/>
              <a:t>TemplateExists</a:t>
            </a:r>
            <a:endParaRPr lang="en-US" sz="1600" dirty="0"/>
          </a:p>
          <a:p>
            <a:r>
              <a:rPr lang="en-US" sz="1600" dirty="0" err="1"/>
              <a:t>VisitGroups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67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Statistics  </a:t>
            </a:r>
          </a:p>
          <a:p>
            <a:r>
              <a:rPr lang="en-US" dirty="0" smtClean="0"/>
              <a:t>Stackers:  Adding derived columns</a:t>
            </a:r>
          </a:p>
        </p:txBody>
      </p:sp>
    </p:spTree>
    <p:extLst>
      <p:ext uri="{BB962C8B-B14F-4D97-AF65-F5344CB8AC3E}">
        <p14:creationId xmlns:p14="http://schemas.microsoft.com/office/powerpoint/2010/main" val="161765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Stats on a </a:t>
            </a:r>
            <a:r>
              <a:rPr lang="en-US" dirty="0" err="1" smtClean="0"/>
              <a:t>HealpixSlicer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8800" y="5638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e.g.,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Mean and RMS of metric values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9091" y="914400"/>
            <a:ext cx="5410200" cy="4298515"/>
            <a:chOff x="152400" y="1752600"/>
            <a:chExt cx="5410200" cy="429851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752600"/>
              <a:ext cx="5410200" cy="4298515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3352800" y="2057400"/>
              <a:ext cx="0" cy="365760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2667000" y="3657600"/>
              <a:ext cx="1447800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85800" y="2362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24" name="Straight Arrow Connector 23"/>
          <p:cNvCxnSpPr>
            <a:stCxn id="22" idx="2"/>
            <a:endCxn id="23" idx="0"/>
          </p:cNvCxnSpPr>
          <p:nvPr/>
        </p:nvCxnSpPr>
        <p:spPr>
          <a:xfrm>
            <a:off x="1198034" y="1528465"/>
            <a:ext cx="21166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3886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" y="51816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23" idx="2"/>
            <a:endCxn id="25" idx="0"/>
          </p:cNvCxnSpPr>
          <p:nvPr/>
        </p:nvCxnSpPr>
        <p:spPr>
          <a:xfrm>
            <a:off x="1219200" y="28238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  <a:endCxn id="26" idx="0"/>
          </p:cNvCxnSpPr>
          <p:nvPr/>
        </p:nvCxnSpPr>
        <p:spPr>
          <a:xfrm>
            <a:off x="1219200" y="43478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85800" y="2819400"/>
            <a:ext cx="304800" cy="1143000"/>
            <a:chOff x="2514600" y="3276600"/>
            <a:chExt cx="228600" cy="986135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209800" y="1143000"/>
            <a:ext cx="1105854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Filter = ‘g’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5000" y="3657600"/>
            <a:ext cx="1600200" cy="1200329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Coadded</a:t>
            </a:r>
            <a:r>
              <a:rPr lang="en-US" dirty="0" smtClean="0">
                <a:solidFill>
                  <a:srgbClr val="3366FF"/>
                </a:solidFill>
              </a:rPr>
              <a:t> depth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Given single visit depths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28800" y="2362200"/>
            <a:ext cx="1905000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HealpixSlicer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400" y="60198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Summary stats</a:t>
            </a:r>
            <a:endParaRPr lang="en-US" sz="2400" dirty="0"/>
          </a:p>
        </p:txBody>
      </p:sp>
      <p:cxnSp>
        <p:nvCxnSpPr>
          <p:cNvPr id="41" name="Straight Arrow Connector 40"/>
          <p:cNvCxnSpPr>
            <a:stCxn id="26" idx="2"/>
            <a:endCxn id="40" idx="0"/>
          </p:cNvCxnSpPr>
          <p:nvPr/>
        </p:nvCxnSpPr>
        <p:spPr>
          <a:xfrm>
            <a:off x="1257300" y="5643265"/>
            <a:ext cx="0" cy="3765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14600" y="5867400"/>
            <a:ext cx="1905000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Compute a metric on 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343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</a:t>
            </a:r>
            <a:r>
              <a:rPr lang="en-US" dirty="0" err="1" smtClean="0"/>
              <a:t>psudo</a:t>
            </a:r>
            <a:r>
              <a:rPr lang="en-US" dirty="0" smtClean="0"/>
              <a:t>-column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362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16" idx="0"/>
          </p:cNvCxnSpPr>
          <p:nvPr/>
        </p:nvCxnSpPr>
        <p:spPr>
          <a:xfrm>
            <a:off x="1198034" y="1528465"/>
            <a:ext cx="1278466" cy="2241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3886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5" idx="2"/>
            <a:endCxn id="7" idx="0"/>
          </p:cNvCxnSpPr>
          <p:nvPr/>
        </p:nvCxnSpPr>
        <p:spPr>
          <a:xfrm>
            <a:off x="1219200" y="28238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219200" y="4347865"/>
            <a:ext cx="38100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85800" y="2819400"/>
            <a:ext cx="304800" cy="1143000"/>
            <a:chOff x="2514600" y="3276600"/>
            <a:chExt cx="228600" cy="986135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52400" y="51816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57800" y="1219200"/>
            <a:ext cx="29718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Sometimes it’s convenient to calculate a new column that isn’t present in </a:t>
            </a:r>
            <a:r>
              <a:rPr lang="en-US" dirty="0" err="1" smtClean="0"/>
              <a:t>Opsim</a:t>
            </a:r>
            <a:r>
              <a:rPr lang="en-US" dirty="0"/>
              <a:t> </a:t>
            </a:r>
            <a:r>
              <a:rPr lang="en-US" dirty="0" smtClean="0"/>
              <a:t>before slicing the data.</a:t>
            </a:r>
          </a:p>
          <a:p>
            <a:endParaRPr lang="en-US" dirty="0"/>
          </a:p>
          <a:p>
            <a:r>
              <a:rPr lang="en-US" dirty="0" smtClean="0"/>
              <a:t>For example, normalized </a:t>
            </a:r>
            <a:r>
              <a:rPr lang="en-US" dirty="0" err="1" smtClean="0"/>
              <a:t>airmass</a:t>
            </a:r>
            <a:r>
              <a:rPr lang="en-US" dirty="0" smtClean="0"/>
              <a:t>, parallax factor, dither offset, hour angle.</a:t>
            </a:r>
          </a:p>
          <a:p>
            <a:endParaRPr lang="en-US" dirty="0"/>
          </a:p>
          <a:p>
            <a:r>
              <a:rPr lang="en-US" dirty="0" smtClean="0"/>
              <a:t>We have “stackers” that allow you to stack new columns onto the SQL results before they are passed to the slicer. (we’re calling them stackers since we are using the </a:t>
            </a:r>
            <a:r>
              <a:rPr lang="en-US" dirty="0" err="1" smtClean="0"/>
              <a:t>numpy</a:t>
            </a:r>
            <a:r>
              <a:rPr lang="en-US" dirty="0" smtClean="0"/>
              <a:t> stack functions to add columns to </a:t>
            </a:r>
            <a:r>
              <a:rPr lang="en-US" dirty="0" err="1" smtClean="0"/>
              <a:t>numpy</a:t>
            </a:r>
            <a:r>
              <a:rPr lang="en-US" dirty="0" smtClean="0"/>
              <a:t> arrays)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752600"/>
            <a:ext cx="12954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Stacker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6" idx="2"/>
            <a:endCxn id="5" idx="0"/>
          </p:cNvCxnSpPr>
          <p:nvPr/>
        </p:nvCxnSpPr>
        <p:spPr>
          <a:xfrm flipH="1">
            <a:off x="1219200" y="2214265"/>
            <a:ext cx="1257300" cy="1479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09800" y="1143000"/>
            <a:ext cx="113763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SQL query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6600" y="1828800"/>
            <a:ext cx="1312228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Add column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9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Slicer + metric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8229601" cy="1500188"/>
          </a:xfrm>
        </p:spPr>
        <p:txBody>
          <a:bodyPr/>
          <a:lstStyle/>
          <a:p>
            <a:r>
              <a:rPr lang="en-US" dirty="0" err="1" smtClean="0"/>
              <a:t>UniSlicer</a:t>
            </a:r>
            <a:r>
              <a:rPr lang="en-US" dirty="0" smtClean="0"/>
              <a:t> + metric = single number (mean seeing)</a:t>
            </a:r>
          </a:p>
          <a:p>
            <a:r>
              <a:rPr lang="en-US" dirty="0" err="1" smtClean="0"/>
              <a:t>OneDSlicer</a:t>
            </a:r>
            <a:r>
              <a:rPr lang="en-US" dirty="0" smtClean="0"/>
              <a:t> + metric = histogram (or something per night)</a:t>
            </a:r>
          </a:p>
          <a:p>
            <a:r>
              <a:rPr lang="en-US" dirty="0" err="1" smtClean="0"/>
              <a:t>HealpixSlicer</a:t>
            </a:r>
            <a:r>
              <a:rPr lang="en-US" dirty="0" smtClean="0"/>
              <a:t> + metric = </a:t>
            </a:r>
            <a:r>
              <a:rPr lang="en-US" dirty="0" err="1" smtClean="0"/>
              <a:t>skyplot</a:t>
            </a:r>
            <a:r>
              <a:rPr lang="en-US" dirty="0" smtClean="0"/>
              <a:t>, histogram, power spectra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2766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we’ll see in the code, to run MAF you define a “</a:t>
            </a:r>
            <a:r>
              <a:rPr lang="en-US" dirty="0" err="1" smtClean="0"/>
              <a:t>metricBundle</a:t>
            </a:r>
            <a:r>
              <a:rPr lang="en-US" dirty="0" smtClean="0"/>
              <a:t>” that has a metric, slicer, and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r>
              <a:rPr lang="en-US" dirty="0" err="1" smtClean="0"/>
              <a:t>constriant</a:t>
            </a:r>
            <a:r>
              <a:rPr lang="en-US" dirty="0" smtClean="0"/>
              <a:t> (and optionally stackers, summary stats, plot </a:t>
            </a:r>
            <a:r>
              <a:rPr lang="en-US" dirty="0" err="1" smtClean="0"/>
              <a:t>kwargs</a:t>
            </a:r>
            <a:r>
              <a:rPr lang="en-US" smtClean="0"/>
              <a:t>).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0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MAF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create large reports with MAF</a:t>
            </a:r>
          </a:p>
          <a:p>
            <a:pPr lvl="1"/>
            <a:r>
              <a:rPr lang="en-US" dirty="0" smtClean="0"/>
              <a:t>Number of Visits, </a:t>
            </a:r>
            <a:r>
              <a:rPr lang="en-US" dirty="0" err="1" smtClean="0"/>
              <a:t>coadded</a:t>
            </a:r>
            <a:r>
              <a:rPr lang="en-US" dirty="0" smtClean="0"/>
              <a:t> depth, median single-visit depth, median </a:t>
            </a:r>
            <a:r>
              <a:rPr lang="en-US" dirty="0" err="1" smtClean="0"/>
              <a:t>airmass</a:t>
            </a:r>
            <a:r>
              <a:rPr lang="en-US" dirty="0" smtClean="0"/>
              <a:t>, median seeing</a:t>
            </a:r>
          </a:p>
          <a:p>
            <a:pPr lvl="2"/>
            <a:r>
              <a:rPr lang="en-US" dirty="0" smtClean="0"/>
              <a:t>Per filter, Per proposal ID</a:t>
            </a:r>
          </a:p>
        </p:txBody>
      </p:sp>
      <p:pic>
        <p:nvPicPr>
          <p:cNvPr id="5" name="Picture 4" descr="opsim_CoaddedM5__gdith_HEAL_sk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4" y="2819400"/>
            <a:ext cx="2878666" cy="1828800"/>
          </a:xfrm>
          <a:prstGeom prst="rect">
            <a:avLst/>
          </a:prstGeom>
        </p:spPr>
      </p:pic>
      <p:pic>
        <p:nvPicPr>
          <p:cNvPr id="6" name="Picture 5" descr="opsim_CoaddedM5__idith_HEAL_sk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19400"/>
            <a:ext cx="2878666" cy="1828800"/>
          </a:xfrm>
          <a:prstGeom prst="rect">
            <a:avLst/>
          </a:prstGeom>
        </p:spPr>
      </p:pic>
      <p:pic>
        <p:nvPicPr>
          <p:cNvPr id="7" name="Picture 6" descr="opsim_CoaddedM5__rdith_HEAL_sk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48200"/>
            <a:ext cx="2878666" cy="1828800"/>
          </a:xfrm>
          <a:prstGeom prst="rect">
            <a:avLst/>
          </a:prstGeom>
        </p:spPr>
      </p:pic>
      <p:pic>
        <p:nvPicPr>
          <p:cNvPr id="8" name="Picture 7" descr="opsim_CoaddedM5__udith_HEAL_sk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2878666" cy="1828800"/>
          </a:xfrm>
          <a:prstGeom prst="rect">
            <a:avLst/>
          </a:prstGeom>
        </p:spPr>
      </p:pic>
      <p:pic>
        <p:nvPicPr>
          <p:cNvPr id="9" name="Picture 8" descr="opsim_CoaddedM5__ydith_HEAL_sk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4" y="4572000"/>
            <a:ext cx="2878666" cy="1828800"/>
          </a:xfrm>
          <a:prstGeom prst="rect">
            <a:avLst/>
          </a:prstGeom>
        </p:spPr>
      </p:pic>
      <p:pic>
        <p:nvPicPr>
          <p:cNvPr id="10" name="Picture 9" descr="opsim_CoaddedM5__zdith_HEAL_sk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72000"/>
            <a:ext cx="2878666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1800" y="571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3400" y="571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571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05600" y="3886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91000" y="3886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52600" y="3810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9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can’t do it all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8229601" cy="3938588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hile we have all the tools to simulate LSST end-to-end, that’s pretty computationally expensive</a:t>
            </a:r>
          </a:p>
          <a:p>
            <a:endParaRPr lang="en-US" dirty="0"/>
          </a:p>
          <a:p>
            <a:r>
              <a:rPr lang="en-US" dirty="0" smtClean="0"/>
              <a:t>We hope we can approximate a few of those components when doing the scheduling strategy optimization</a:t>
            </a:r>
          </a:p>
          <a:p>
            <a:pPr lvl="1"/>
            <a:r>
              <a:rPr lang="en-US" dirty="0" smtClean="0"/>
              <a:t>Rather than use a catalog of objects, assume a simple distribution of sources (e.g., a uniform grid of galaxies)</a:t>
            </a:r>
          </a:p>
          <a:p>
            <a:pPr lvl="1"/>
            <a:r>
              <a:rPr lang="en-US" dirty="0" smtClean="0"/>
              <a:t>Rather than use </a:t>
            </a:r>
            <a:r>
              <a:rPr lang="en-US" dirty="0" err="1" smtClean="0"/>
              <a:t>PhoSim+DM</a:t>
            </a:r>
            <a:r>
              <a:rPr lang="en-US" dirty="0" smtClean="0"/>
              <a:t>, just assume Gaussian noise or simple </a:t>
            </a:r>
            <a:r>
              <a:rPr lang="en-US" dirty="0" err="1" smtClean="0"/>
              <a:t>centroiding</a:t>
            </a:r>
            <a:r>
              <a:rPr lang="en-US" dirty="0" smtClean="0"/>
              <a:t> errors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1828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CatSim</a:t>
            </a:r>
            <a:r>
              <a:rPr lang="en-US" dirty="0" smtClean="0"/>
              <a:t> + </a:t>
            </a:r>
            <a:r>
              <a:rPr lang="en-US" dirty="0" err="1" smtClean="0"/>
              <a:t>OpSim</a:t>
            </a:r>
            <a:r>
              <a:rPr lang="en-US" dirty="0" smtClean="0"/>
              <a:t> -&gt; </a:t>
            </a:r>
            <a:r>
              <a:rPr lang="en-US" dirty="0" err="1" smtClean="0"/>
              <a:t>PhoSim</a:t>
            </a:r>
            <a:r>
              <a:rPr lang="en-US" dirty="0" smtClean="0"/>
              <a:t> -&gt; DM =&gt; source catalog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5181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Opsim</a:t>
            </a:r>
            <a:r>
              <a:rPr lang="en-US" dirty="0" smtClean="0"/>
              <a:t> + MAF -&gt; what fraction of my galaxies are “well observed”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50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to think about the </a:t>
            </a:r>
            <a:r>
              <a:rPr lang="en-US" dirty="0" err="1" smtClean="0"/>
              <a:t>Healpix</a:t>
            </a:r>
            <a:r>
              <a:rPr lang="en-US" dirty="0" smtClean="0"/>
              <a:t> grid</a:t>
            </a:r>
            <a:endParaRPr lang="en-US" dirty="0"/>
          </a:p>
        </p:txBody>
      </p:sp>
      <p:sp>
        <p:nvSpPr>
          <p:cNvPr id="4" name="4-Point Star 3"/>
          <p:cNvSpPr/>
          <p:nvPr/>
        </p:nvSpPr>
        <p:spPr>
          <a:xfrm>
            <a:off x="4267200" y="1752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-Point Star 4"/>
          <p:cNvSpPr/>
          <p:nvPr/>
        </p:nvSpPr>
        <p:spPr>
          <a:xfrm>
            <a:off x="5943600" y="1752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4-Point Star 5"/>
          <p:cNvSpPr/>
          <p:nvPr/>
        </p:nvSpPr>
        <p:spPr>
          <a:xfrm>
            <a:off x="7620000" y="1752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/>
          <p:cNvSpPr/>
          <p:nvPr/>
        </p:nvSpPr>
        <p:spPr>
          <a:xfrm>
            <a:off x="4267200" y="30480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/>
          <p:cNvSpPr/>
          <p:nvPr/>
        </p:nvSpPr>
        <p:spPr>
          <a:xfrm>
            <a:off x="5943600" y="30480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4-Point Star 8"/>
          <p:cNvSpPr/>
          <p:nvPr/>
        </p:nvSpPr>
        <p:spPr>
          <a:xfrm>
            <a:off x="7620000" y="30480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/>
          <p:cNvSpPr/>
          <p:nvPr/>
        </p:nvSpPr>
        <p:spPr>
          <a:xfrm>
            <a:off x="4267200" y="4419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4-Point Star 10"/>
          <p:cNvSpPr/>
          <p:nvPr/>
        </p:nvSpPr>
        <p:spPr>
          <a:xfrm>
            <a:off x="5943600" y="4419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7620000" y="44196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81000" y="838200"/>
            <a:ext cx="5715000" cy="2590800"/>
            <a:chOff x="381000" y="838200"/>
            <a:chExt cx="5715000" cy="2590800"/>
          </a:xfrm>
        </p:grpSpPr>
        <p:grpSp>
          <p:nvGrpSpPr>
            <p:cNvPr id="17" name="Group 16"/>
            <p:cNvGrpSpPr/>
            <p:nvPr/>
          </p:nvGrpSpPr>
          <p:grpSpPr>
            <a:xfrm>
              <a:off x="3048000" y="838200"/>
              <a:ext cx="3048000" cy="2590800"/>
              <a:chOff x="3048000" y="838200"/>
              <a:chExt cx="3048000" cy="259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048000" y="8382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114800" y="12954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124200" y="16002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038600" y="9144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81000" y="1447800"/>
              <a:ext cx="2209800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Which observations overlap star/galaxy/</a:t>
              </a:r>
              <a:r>
                <a:rPr lang="en-US" dirty="0" err="1" smtClean="0"/>
                <a:t>healpixel</a:t>
              </a:r>
              <a:r>
                <a:rPr lang="en-US" dirty="0" smtClean="0"/>
                <a:t> #1? </a:t>
              </a:r>
              <a:endParaRPr lang="en-US" dirty="0"/>
            </a:p>
            <a:p>
              <a:r>
                <a:rPr lang="en-US" dirty="0" smtClean="0"/>
                <a:t>Pass those to the metric algorithm and save the result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8600" y="838200"/>
            <a:ext cx="7696200" cy="4268927"/>
            <a:chOff x="228600" y="838200"/>
            <a:chExt cx="7696200" cy="4268927"/>
          </a:xfrm>
        </p:grpSpPr>
        <p:grpSp>
          <p:nvGrpSpPr>
            <p:cNvPr id="21" name="Group 20"/>
            <p:cNvGrpSpPr/>
            <p:nvPr/>
          </p:nvGrpSpPr>
          <p:grpSpPr>
            <a:xfrm>
              <a:off x="4876800" y="838200"/>
              <a:ext cx="3048000" cy="2590800"/>
              <a:chOff x="3048000" y="838200"/>
              <a:chExt cx="3048000" cy="25908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048000" y="8382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114800" y="12954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124200" y="16002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038600" y="914400"/>
                <a:ext cx="1981200" cy="18288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28600" y="3352800"/>
              <a:ext cx="2209800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Which observations overlap star/galaxy/</a:t>
              </a:r>
              <a:r>
                <a:rPr lang="en-US" dirty="0" err="1" smtClean="0"/>
                <a:t>healpixel</a:t>
              </a:r>
              <a:r>
                <a:rPr lang="en-US" dirty="0" smtClean="0"/>
                <a:t> #2? </a:t>
              </a:r>
              <a:endParaRPr lang="en-US" dirty="0"/>
            </a:p>
            <a:p>
              <a:r>
                <a:rPr lang="en-US" dirty="0" smtClean="0"/>
                <a:t>Pass those to the metric algorithm and save the result.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476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Example Metric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81" y="1066800"/>
            <a:ext cx="356931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each observation, compute the parallax factor of the observation (with a stacker)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each </a:t>
            </a:r>
            <a:r>
              <a:rPr lang="en-US" dirty="0" err="1" smtClean="0"/>
              <a:t>healpixel</a:t>
            </a:r>
            <a:r>
              <a:rPr lang="en-US" dirty="0" smtClean="0"/>
              <a:t>, assume there is a mag=20 star with 1” parallax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the 5-sigma depth and seeing to compute the expected centroid uncertainty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60" t="5150" r="13218" b="5664"/>
          <a:stretch/>
        </p:blipFill>
        <p:spPr>
          <a:xfrm>
            <a:off x="3418244" y="1066800"/>
            <a:ext cx="5706672" cy="44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53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can we measure X given a sequence of observations?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91200" y="1143000"/>
            <a:ext cx="3048000" cy="2590800"/>
            <a:chOff x="3048000" y="838200"/>
            <a:chExt cx="3048000" cy="2590800"/>
          </a:xfrm>
        </p:grpSpPr>
        <p:sp>
          <p:nvSpPr>
            <p:cNvPr id="7" name="Oval 6"/>
            <p:cNvSpPr/>
            <p:nvPr/>
          </p:nvSpPr>
          <p:spPr>
            <a:xfrm>
              <a:off x="3048000" y="838200"/>
              <a:ext cx="1981200" cy="18288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14800" y="1295400"/>
              <a:ext cx="1981200" cy="1828800"/>
            </a:xfrm>
            <a:prstGeom prst="ellipse">
              <a:avLst/>
            </a:prstGeom>
            <a:solidFill>
              <a:srgbClr val="FF66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124200" y="1600200"/>
              <a:ext cx="1981200" cy="1828800"/>
            </a:xfrm>
            <a:prstGeom prst="ellipse">
              <a:avLst/>
            </a:prstGeom>
            <a:solidFill>
              <a:srgbClr val="3366FF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8600" y="914400"/>
              <a:ext cx="1981200" cy="1828800"/>
            </a:xfrm>
            <a:prstGeom prst="ellipse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4-Point Star 10"/>
          <p:cNvSpPr/>
          <p:nvPr/>
        </p:nvSpPr>
        <p:spPr>
          <a:xfrm>
            <a:off x="6934200" y="2057400"/>
            <a:ext cx="685800" cy="609600"/>
          </a:xfrm>
          <a:prstGeom prst="star4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" y="1066800"/>
            <a:ext cx="381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dirty="0" smtClean="0"/>
              <a:t>iven the list of observations (dates, filters, seeing, etc.) of your favorite type of object, can we quantify how well we can do a science?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2321" y="2971800"/>
            <a:ext cx="4343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Given those observations: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X% of z=1.5 supernova would be discovered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proper motion fit for a star would have a precision of X </a:t>
            </a:r>
            <a:r>
              <a:rPr lang="en-US" sz="2000" dirty="0" err="1" smtClean="0"/>
              <a:t>milliarcseconds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shape of a galaxy could be recovered to X%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could get follow-up spectra on X of the observations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86200" y="3048000"/>
            <a:ext cx="5105400" cy="3429000"/>
            <a:chOff x="4191000" y="3962400"/>
            <a:chExt cx="4526279" cy="2286000"/>
          </a:xfrm>
        </p:grpSpPr>
        <p:sp>
          <p:nvSpPr>
            <p:cNvPr id="14" name="TextBox 13"/>
            <p:cNvSpPr txBox="1"/>
            <p:nvPr/>
          </p:nvSpPr>
          <p:spPr>
            <a:xfrm>
              <a:off x="5556069" y="4724401"/>
              <a:ext cx="3161210" cy="1121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We need the algorithms to convert an observation list into a science result.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4191000" y="3962400"/>
              <a:ext cx="1219200" cy="2286000"/>
            </a:xfrm>
            <a:prstGeom prst="rightBrace">
              <a:avLst>
                <a:gd name="adj1" fmla="val 8333"/>
                <a:gd name="adj2" fmla="val 51081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128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we have developed already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8229601" cy="1957388"/>
          </a:xfrm>
        </p:spPr>
        <p:txBody>
          <a:bodyPr/>
          <a:lstStyle/>
          <a:p>
            <a:r>
              <a:rPr lang="en-US" dirty="0" smtClean="0"/>
              <a:t>Proper Motion and Parallax fit uncertainties</a:t>
            </a:r>
          </a:p>
          <a:p>
            <a:r>
              <a:rPr lang="en-US" dirty="0" smtClean="0"/>
              <a:t>Transient light curve detection and characterization</a:t>
            </a:r>
          </a:p>
          <a:p>
            <a:r>
              <a:rPr lang="en-US" dirty="0" smtClean="0"/>
              <a:t>Period fitting</a:t>
            </a:r>
          </a:p>
          <a:p>
            <a:r>
              <a:rPr lang="en-US" dirty="0" smtClean="0"/>
              <a:t>NEO detection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505200"/>
            <a:ext cx="6019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All of these can be sub-classed and extended to write your own metrics, you don’t have to start from scratch!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46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 vocab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: </a:t>
            </a:r>
            <a:r>
              <a:rPr lang="en-US" sz="2000" dirty="0" smtClean="0">
                <a:solidFill>
                  <a:schemeClr val="tx1"/>
                </a:solidFill>
              </a:rPr>
              <a:t>The Operations Simulator that outputs a database of simulated observations</a:t>
            </a:r>
          </a:p>
          <a:p>
            <a:r>
              <a:rPr lang="en-US" dirty="0" smtClean="0"/>
              <a:t>Slicer: </a:t>
            </a:r>
            <a:r>
              <a:rPr lang="en-US" sz="2000" dirty="0" smtClean="0">
                <a:solidFill>
                  <a:srgbClr val="000000"/>
                </a:solidFill>
              </a:rPr>
              <a:t>The part of MAF that slices data correctly to make histograms, sky maps, etc.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dirty="0" smtClean="0"/>
              <a:t>Metric: </a:t>
            </a:r>
            <a:r>
              <a:rPr lang="en-US" sz="2000" dirty="0" smtClean="0">
                <a:solidFill>
                  <a:srgbClr val="000000"/>
                </a:solidFill>
              </a:rPr>
              <a:t>The algorithm that is computed on each slice from the slicer</a:t>
            </a:r>
          </a:p>
          <a:p>
            <a:r>
              <a:rPr lang="en-US" dirty="0" smtClean="0"/>
              <a:t>Stacker: </a:t>
            </a:r>
            <a:r>
              <a:rPr lang="en-US" sz="2000" dirty="0" smtClean="0">
                <a:solidFill>
                  <a:srgbClr val="000000"/>
                </a:solidFill>
              </a:rPr>
              <a:t>Adds a </a:t>
            </a:r>
            <a:r>
              <a:rPr lang="en-US" sz="2000" dirty="0" err="1" smtClean="0">
                <a:solidFill>
                  <a:srgbClr val="000000"/>
                </a:solidFill>
              </a:rPr>
              <a:t>psudo</a:t>
            </a:r>
            <a:r>
              <a:rPr lang="en-US" sz="2000" dirty="0" smtClean="0">
                <a:solidFill>
                  <a:srgbClr val="000000"/>
                </a:solidFill>
              </a:rPr>
              <a:t>-column to the </a:t>
            </a:r>
            <a:r>
              <a:rPr lang="en-US" sz="2000" dirty="0" err="1" smtClean="0">
                <a:solidFill>
                  <a:srgbClr val="000000"/>
                </a:solidFill>
              </a:rPr>
              <a:t>OpSim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err="1" smtClean="0"/>
              <a:t>Healpixel</a:t>
            </a:r>
            <a:r>
              <a:rPr lang="en-US" dirty="0" smtClean="0"/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A single pixel on an equal area tessellation of the sky.</a:t>
            </a:r>
          </a:p>
          <a:p>
            <a:r>
              <a:rPr lang="en-US" dirty="0" smtClean="0"/>
              <a:t>Summary Statistic: </a:t>
            </a:r>
            <a:r>
              <a:rPr lang="en-US" sz="2000" dirty="0" smtClean="0">
                <a:solidFill>
                  <a:srgbClr val="000000"/>
                </a:solidFill>
              </a:rPr>
              <a:t>A metric that gets computed on the results of all the slice points (e.g., a mean-of-means across the sky).</a:t>
            </a:r>
          </a:p>
        </p:txBody>
      </p:sp>
    </p:spTree>
    <p:extLst>
      <p:ext uri="{BB962C8B-B14F-4D97-AF65-F5344CB8AC3E}">
        <p14:creationId xmlns:p14="http://schemas.microsoft.com/office/powerpoint/2010/main" val="210186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essence of MAF</a:t>
            </a:r>
          </a:p>
          <a:p>
            <a:pPr lvl="1"/>
            <a:r>
              <a:rPr lang="en-US" dirty="0" smtClean="0"/>
              <a:t>Select a set of </a:t>
            </a:r>
            <a:r>
              <a:rPr lang="en-US" dirty="0" err="1" smtClean="0"/>
              <a:t>OpSim</a:t>
            </a:r>
            <a:r>
              <a:rPr lang="en-US" dirty="0" smtClean="0"/>
              <a:t> observations using a SQL query</a:t>
            </a:r>
          </a:p>
          <a:p>
            <a:pPr lvl="1"/>
            <a:r>
              <a:rPr lang="en-US" dirty="0" smtClean="0"/>
              <a:t>Use a slicer + metric to analyze the resulting set of observations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8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iPython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0" y="838200"/>
            <a:ext cx="3302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Github</a:t>
            </a:r>
            <a:r>
              <a:rPr lang="en-US" sz="2000" dirty="0" smtClean="0"/>
              <a:t> repo:  http</a:t>
            </a:r>
            <a:r>
              <a:rPr lang="en-US" sz="2000" dirty="0"/>
              <a:t>://</a:t>
            </a:r>
            <a:r>
              <a:rPr lang="en-US" sz="2000" dirty="0" err="1"/>
              <a:t>ls.st</a:t>
            </a:r>
            <a:r>
              <a:rPr lang="en-US" sz="2000" dirty="0"/>
              <a:t>/nm3</a:t>
            </a:r>
          </a:p>
        </p:txBody>
      </p:sp>
      <p:sp>
        <p:nvSpPr>
          <p:cNvPr id="5" name="Rectangle 4"/>
          <p:cNvSpPr/>
          <p:nvPr/>
        </p:nvSpPr>
        <p:spPr>
          <a:xfrm>
            <a:off x="8132" y="1219200"/>
            <a:ext cx="90596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Introductory Notebooks</a:t>
            </a:r>
          </a:p>
          <a:p>
            <a:endParaRPr lang="en-US" sz="1000" dirty="0"/>
          </a:p>
          <a:p>
            <a:r>
              <a:rPr lang="en-US" sz="1000" dirty="0"/>
              <a:t>    IntroductionNotebook.v3.ipynb: Our introductory notebook, including installation instructions.</a:t>
            </a:r>
          </a:p>
          <a:p>
            <a:r>
              <a:rPr lang="en-US" sz="1000" dirty="0"/>
              <a:t>    Slicers.v3.ipynb: Shows how the same metric can be run with three different slicers to produce different outputs.</a:t>
            </a:r>
          </a:p>
          <a:p>
            <a:r>
              <a:rPr lang="en-US" sz="1000" dirty="0"/>
              <a:t>    TestNotebook.v3.ipynb: Test that </a:t>
            </a:r>
            <a:r>
              <a:rPr lang="en-US" sz="1000" dirty="0" err="1"/>
              <a:t>ipython</a:t>
            </a:r>
            <a:r>
              <a:rPr lang="en-US" sz="1000" dirty="0"/>
              <a:t> is working and you can load the MAF modules.</a:t>
            </a:r>
          </a:p>
          <a:p>
            <a:endParaRPr lang="en-US" sz="1000" dirty="0"/>
          </a:p>
          <a:p>
            <a:r>
              <a:rPr lang="en-US" sz="1000" dirty="0"/>
              <a:t>Advanced Capabilities</a:t>
            </a:r>
          </a:p>
          <a:p>
            <a:endParaRPr lang="en-US" sz="1000" dirty="0"/>
          </a:p>
          <a:p>
            <a:r>
              <a:rPr lang="en-US" sz="1000" dirty="0"/>
              <a:t>    Stackers.v3.ipynb: Example of calculating and adding a new column to the </a:t>
            </a:r>
            <a:r>
              <a:rPr lang="en-US" sz="1000" dirty="0" err="1"/>
              <a:t>OpSim</a:t>
            </a:r>
            <a:r>
              <a:rPr lang="en-US" sz="1000" dirty="0"/>
              <a:t> output "on-the-fly" with MAF. Here, we calculate the hour angle of each pointing and then look at the distribution.</a:t>
            </a:r>
          </a:p>
          <a:p>
            <a:r>
              <a:rPr lang="en-US" sz="1000" dirty="0"/>
              <a:t>    WritingNewMetric.v3.ipynb: A guide on how you can write and add your own algorithm into MAF by sub-classing an existing metric.</a:t>
            </a:r>
          </a:p>
          <a:p>
            <a:r>
              <a:rPr lang="en-US" sz="1000" dirty="0"/>
              <a:t>    UsingMetricBundleData.v3.ipynb: Example of saving/restoring analysis and then adjusting and combining plots.</a:t>
            </a:r>
          </a:p>
          <a:p>
            <a:endParaRPr lang="en-US" sz="1000" dirty="0"/>
          </a:p>
          <a:p>
            <a:r>
              <a:rPr lang="en-US" sz="1000" dirty="0"/>
              <a:t>Static Science Notebooks</a:t>
            </a:r>
          </a:p>
          <a:p>
            <a:endParaRPr lang="en-US" sz="1000" dirty="0"/>
          </a:p>
          <a:p>
            <a:r>
              <a:rPr lang="en-US" sz="1000" dirty="0"/>
              <a:t>    DepthGoodSeeing.v3.ipynb: Using SQL constraints to compare </a:t>
            </a:r>
            <a:r>
              <a:rPr lang="en-US" sz="1000" dirty="0" err="1"/>
              <a:t>coadded</a:t>
            </a:r>
            <a:r>
              <a:rPr lang="en-US" sz="1000" dirty="0"/>
              <a:t> depth and </a:t>
            </a:r>
            <a:r>
              <a:rPr lang="en-US" sz="1000" dirty="0" err="1"/>
              <a:t>coadded</a:t>
            </a:r>
            <a:r>
              <a:rPr lang="en-US" sz="1000" dirty="0"/>
              <a:t> depth of only visits taken under good seeing conditions.</a:t>
            </a:r>
          </a:p>
          <a:p>
            <a:r>
              <a:rPr lang="en-US" sz="1000" dirty="0"/>
              <a:t>    DepthPerYear.v3.ipynb: An example of using SQL constraints to see the evolution of the </a:t>
            </a:r>
            <a:r>
              <a:rPr lang="en-US" sz="1000" dirty="0" err="1"/>
              <a:t>coadded</a:t>
            </a:r>
            <a:r>
              <a:rPr lang="en-US" sz="1000" dirty="0"/>
              <a:t> depth through the survey.</a:t>
            </a:r>
          </a:p>
          <a:p>
            <a:r>
              <a:rPr lang="en-US" sz="1000" dirty="0"/>
              <a:t>    Dithers.v3.ipynb: MAF includes several potential dithering schemes. This notebook demonstrates those dither patterns and compares their effect on the resulting power spectrum.</a:t>
            </a:r>
          </a:p>
          <a:p>
            <a:r>
              <a:rPr lang="en-US" sz="1000" dirty="0"/>
              <a:t>    NVisitsCoadd_AllFilters_DitherComparison.v3.ipynb: Examines the number of visits in each filter as well as comparing dithered and </a:t>
            </a:r>
            <a:r>
              <a:rPr lang="en-US" sz="1000" dirty="0" err="1"/>
              <a:t>undithered</a:t>
            </a:r>
            <a:r>
              <a:rPr lang="en-US" sz="1000" dirty="0"/>
              <a:t> surveys.</a:t>
            </a:r>
          </a:p>
          <a:p>
            <a:endParaRPr lang="en-US" sz="1000" dirty="0"/>
          </a:p>
          <a:p>
            <a:r>
              <a:rPr lang="en-US" sz="1000" dirty="0"/>
              <a:t>Solar System and Astrometry Notebooks</a:t>
            </a:r>
          </a:p>
          <a:p>
            <a:endParaRPr lang="en-US" sz="1000" dirty="0"/>
          </a:p>
          <a:p>
            <a:r>
              <a:rPr lang="en-US" sz="1000" dirty="0"/>
              <a:t>    AstrometryMetrics.v3.ipynb: Example of running our proper motion and parallax metrics.</a:t>
            </a:r>
          </a:p>
          <a:p>
            <a:endParaRPr lang="en-US" sz="1000" dirty="0"/>
          </a:p>
          <a:p>
            <a:r>
              <a:rPr lang="en-US" sz="1000" dirty="0"/>
              <a:t>Transient Notebooks</a:t>
            </a:r>
          </a:p>
          <a:p>
            <a:endParaRPr lang="en-US" sz="1000" dirty="0"/>
          </a:p>
          <a:p>
            <a:r>
              <a:rPr lang="en-US" sz="1000" dirty="0"/>
              <a:t>    TransientMetric.v3.ipynb: Example of our transient metric where you can set a simple transient light-curve shape and set a variety of detection criteria to measure the fraction of such transients LSST can recover.</a:t>
            </a:r>
          </a:p>
          <a:p>
            <a:endParaRPr lang="en-US" sz="1000" dirty="0"/>
          </a:p>
          <a:p>
            <a:r>
              <a:rPr lang="en-US" sz="1000" dirty="0"/>
              <a:t>Variable Notebooks</a:t>
            </a:r>
          </a:p>
          <a:p>
            <a:endParaRPr lang="en-US" sz="1000" dirty="0"/>
          </a:p>
          <a:p>
            <a:r>
              <a:rPr lang="en-US" sz="1000" dirty="0"/>
              <a:t>    Our variable metrics are in the </a:t>
            </a:r>
            <a:r>
              <a:rPr lang="en-US" sz="1000" dirty="0" err="1"/>
              <a:t>sims_maf_contrib</a:t>
            </a:r>
            <a:r>
              <a:rPr lang="en-US" sz="1000" dirty="0"/>
              <a:t> repo. A notebook example of them can be found here.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59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and Launch Notebooks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19200"/>
            <a:ext cx="8991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time only</a:t>
            </a:r>
          </a:p>
          <a:p>
            <a:r>
              <a:rPr lang="en-US" sz="2400" dirty="0" smtClean="0"/>
              <a:t>&gt; </a:t>
            </a: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clone </a:t>
            </a:r>
            <a:r>
              <a:rPr lang="en-US" sz="2400" dirty="0" err="1"/>
              <a:t>git@github.com:lsst-sims</a:t>
            </a:r>
            <a:r>
              <a:rPr lang="en-US" sz="2400" dirty="0"/>
              <a:t>/</a:t>
            </a:r>
            <a:r>
              <a:rPr lang="en-US" sz="2400" dirty="0" err="1"/>
              <a:t>sims_maf_notebooks.git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&gt; cd </a:t>
            </a:r>
            <a:r>
              <a:rPr lang="en-US" sz="2400" dirty="0" err="1" smtClean="0"/>
              <a:t>sims_maf_notebooks</a:t>
            </a:r>
            <a:r>
              <a:rPr lang="en-US" sz="2400" dirty="0" smtClean="0"/>
              <a:t>/notebooks</a:t>
            </a:r>
          </a:p>
          <a:p>
            <a:r>
              <a:rPr lang="en-US" sz="2400" dirty="0" smtClean="0"/>
              <a:t>&gt; </a:t>
            </a:r>
            <a:r>
              <a:rPr lang="en-US" sz="2400" dirty="0" err="1" smtClean="0"/>
              <a:t>ln</a:t>
            </a:r>
            <a:r>
              <a:rPr lang="en-US" sz="2400" dirty="0" smtClean="0"/>
              <a:t> –s &lt;path to </a:t>
            </a:r>
            <a:r>
              <a:rPr lang="en-US" sz="2400" dirty="0" err="1" smtClean="0"/>
              <a:t>OpSim</a:t>
            </a:r>
            <a:r>
              <a:rPr lang="en-US" sz="2400" dirty="0"/>
              <a:t> database enigma_1189_sqlite.db&gt; </a:t>
            </a:r>
            <a:r>
              <a:rPr lang="en-US" sz="2400" dirty="0" smtClean="0"/>
              <a:t>. #or </a:t>
            </a:r>
            <a:r>
              <a:rPr lang="en-US" sz="2400" dirty="0" err="1" smtClean="0"/>
              <a:t>cp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352800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Every time </a:t>
            </a:r>
          </a:p>
          <a:p>
            <a:r>
              <a:rPr lang="en-US" sz="2400" dirty="0" smtClean="0"/>
              <a:t>&gt; source </a:t>
            </a:r>
            <a:r>
              <a:rPr lang="en-US" sz="2400" dirty="0" err="1" smtClean="0"/>
              <a:t>loadLSST.bash</a:t>
            </a:r>
            <a:r>
              <a:rPr lang="en-US" sz="2400" dirty="0" smtClean="0"/>
              <a:t> #setup the LSST stack</a:t>
            </a:r>
            <a:endParaRPr lang="en-US" sz="2400" dirty="0"/>
          </a:p>
          <a:p>
            <a:r>
              <a:rPr lang="en-US" sz="2400" dirty="0" smtClean="0"/>
              <a:t>&gt; setup </a:t>
            </a:r>
            <a:r>
              <a:rPr lang="en-US" sz="2400" dirty="0" err="1" smtClean="0"/>
              <a:t>sims_maf</a:t>
            </a:r>
            <a:r>
              <a:rPr lang="en-US" sz="2400" dirty="0" smtClean="0"/>
              <a:t> –t </a:t>
            </a:r>
            <a:r>
              <a:rPr lang="en-US" sz="2400" dirty="0" err="1" smtClean="0"/>
              <a:t>sims</a:t>
            </a:r>
            <a:r>
              <a:rPr lang="en-US" sz="2400" dirty="0" smtClean="0"/>
              <a:t> #setup MAF</a:t>
            </a:r>
          </a:p>
          <a:p>
            <a:r>
              <a:rPr lang="en-US" sz="2400" dirty="0" smtClean="0"/>
              <a:t>&gt; </a:t>
            </a:r>
            <a:r>
              <a:rPr lang="en-US" sz="2400" dirty="0" err="1"/>
              <a:t>i</a:t>
            </a:r>
            <a:r>
              <a:rPr lang="en-US" sz="2400" dirty="0" err="1" smtClean="0"/>
              <a:t>python</a:t>
            </a:r>
            <a:r>
              <a:rPr lang="en-US" sz="2400" dirty="0" smtClean="0"/>
              <a:t> notebook #Launch </a:t>
            </a:r>
            <a:r>
              <a:rPr lang="en-US" sz="2400" dirty="0" err="1" smtClean="0"/>
              <a:t>ipython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528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Operations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13885"/>
            <a:ext cx="5249863" cy="5082116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0" dirty="0" smtClean="0"/>
              <a:t>Constraints are provided by the astrophysical properties of the site (e.g. sky background), engineering models (settle time) and science requirements</a:t>
            </a:r>
          </a:p>
          <a:p>
            <a:pPr>
              <a:buNone/>
            </a:pPr>
            <a:endParaRPr lang="en-US" sz="2000" b="0" dirty="0" smtClean="0"/>
          </a:p>
          <a:p>
            <a:pPr>
              <a:buNone/>
            </a:pPr>
            <a:r>
              <a:rPr lang="en-US" sz="2000" b="0" dirty="0" smtClean="0"/>
              <a:t>	Operations simulator </a:t>
            </a:r>
            <a:r>
              <a:rPr lang="en-US" sz="2000" dirty="0" smtClean="0"/>
              <a:t>generates </a:t>
            </a:r>
            <a:r>
              <a:rPr lang="en-US" sz="2000" b="0" dirty="0" smtClean="0"/>
              <a:t>sequences of LSST observations together with their properties (seeing, sky brightness, depth, filter).  About 2.5 million visits over 10 years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b="0" dirty="0" smtClean="0"/>
              <a:t>	Metrics Analysis Framework calculates statistics about these simulated surveys and relates them to </a:t>
            </a:r>
            <a:r>
              <a:rPr lang="en-US" sz="2000" dirty="0" smtClean="0"/>
              <a:t>specific science questions (through metrics)</a:t>
            </a:r>
            <a:endParaRPr lang="en-US" sz="2000" b="0" dirty="0" smtClean="0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6" r="33246" b="1055"/>
          <a:stretch>
            <a:fillRect/>
          </a:stretch>
        </p:blipFill>
        <p:spPr>
          <a:xfrm>
            <a:off x="5355165" y="936630"/>
            <a:ext cx="3492500" cy="55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Cadence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developed a number of metrics to help optimize the scheduler for time-domain science.</a:t>
            </a:r>
          </a:p>
          <a:p>
            <a:pPr lvl="1"/>
            <a:r>
              <a:rPr lang="en-US" dirty="0" smtClean="0"/>
              <a:t>Early good seeing</a:t>
            </a:r>
          </a:p>
          <a:p>
            <a:pPr lvl="1"/>
            <a:r>
              <a:rPr lang="en-US" dirty="0" smtClean="0"/>
              <a:t>Parallax and proper motion</a:t>
            </a:r>
          </a:p>
          <a:p>
            <a:pPr lvl="1"/>
            <a:r>
              <a:rPr lang="en-US" dirty="0" smtClean="0"/>
              <a:t>Supernova</a:t>
            </a:r>
          </a:p>
          <a:p>
            <a:pPr lvl="1"/>
            <a:r>
              <a:rPr lang="en-US" dirty="0" smtClean="0"/>
              <a:t>AGN</a:t>
            </a:r>
          </a:p>
          <a:p>
            <a:pPr lvl="1"/>
            <a:r>
              <a:rPr lang="en-US" dirty="0" smtClean="0"/>
              <a:t>Solar System</a:t>
            </a:r>
          </a:p>
          <a:p>
            <a:pPr lvl="1"/>
            <a:r>
              <a:rPr lang="en-US" dirty="0" smtClean="0"/>
              <a:t>Temporal uniformity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4876800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FF0000"/>
                </a:solidFill>
              </a:rPr>
              <a:t>We want MOAR!!</a:t>
            </a:r>
          </a:p>
          <a:p>
            <a:pPr algn="ctr"/>
            <a:r>
              <a:rPr lang="en-US" sz="2800" b="1" i="1" dirty="0" smtClean="0">
                <a:solidFill>
                  <a:srgbClr val="FF0000"/>
                </a:solidFill>
              </a:rPr>
              <a:t>Quantify your science for us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9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4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4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4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my metric returns multiple values?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1066800"/>
            <a:ext cx="518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BestSeeingCoaddMetric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This metric takes half of the observations with the best seeing and returns the resulting mean seeing and </a:t>
            </a:r>
            <a:r>
              <a:rPr lang="en-US" sz="2400" dirty="0" err="1" smtClean="0"/>
              <a:t>coadded</a:t>
            </a:r>
            <a:r>
              <a:rPr lang="en-US" sz="2400" dirty="0" smtClean="0"/>
              <a:t> depth.</a:t>
            </a:r>
          </a:p>
          <a:p>
            <a:endParaRPr lang="en-US" sz="2400" dirty="0"/>
          </a:p>
          <a:p>
            <a:r>
              <a:rPr lang="en-US" sz="2400" dirty="0" smtClean="0"/>
              <a:t>So now at each </a:t>
            </a:r>
            <a:r>
              <a:rPr lang="en-US" sz="2400" dirty="0" err="1" smtClean="0"/>
              <a:t>Healpixel</a:t>
            </a:r>
            <a:r>
              <a:rPr lang="en-US" sz="2400" dirty="0" smtClean="0"/>
              <a:t>, we have 2 values, the </a:t>
            </a:r>
            <a:r>
              <a:rPr lang="en-US" sz="2400" dirty="0" err="1" smtClean="0"/>
              <a:t>coadded</a:t>
            </a:r>
            <a:r>
              <a:rPr lang="en-US" sz="2400" dirty="0" smtClean="0"/>
              <a:t> depth and the mean seeing.</a:t>
            </a:r>
          </a:p>
          <a:p>
            <a:endParaRPr lang="en-US" sz="2400" dirty="0"/>
          </a:p>
          <a:p>
            <a:r>
              <a:rPr lang="en-US" sz="2400" dirty="0" smtClean="0"/>
              <a:t>We add “reduce functions” to these metrics that return single values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1634068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Survey DB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362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Slicer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5" idx="0"/>
          </p:cNvCxnSpPr>
          <p:nvPr/>
        </p:nvCxnSpPr>
        <p:spPr>
          <a:xfrm>
            <a:off x="1198034" y="1528465"/>
            <a:ext cx="21166" cy="833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800" y="3886200"/>
            <a:ext cx="1066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Metric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55626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5" idx="2"/>
            <a:endCxn id="7" idx="0"/>
          </p:cNvCxnSpPr>
          <p:nvPr/>
        </p:nvCxnSpPr>
        <p:spPr>
          <a:xfrm>
            <a:off x="1219200" y="2823865"/>
            <a:ext cx="0" cy="10623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1219200" y="4347865"/>
            <a:ext cx="2781300" cy="1214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85800" y="2819400"/>
            <a:ext cx="304800" cy="1143000"/>
            <a:chOff x="2514600" y="3276600"/>
            <a:chExt cx="228600" cy="98613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432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14600" y="3276600"/>
              <a:ext cx="0" cy="986135"/>
            </a:xfrm>
            <a:prstGeom prst="straightConnector1">
              <a:avLst/>
            </a:prstGeom>
            <a:ln w="57150" cmpd="sng">
              <a:solidFill>
                <a:srgbClr val="3366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209800" y="1143000"/>
            <a:ext cx="1105854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Filter = ‘g’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3657600"/>
            <a:ext cx="1600200" cy="92333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Metric that returns multiple values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8800" y="2362200"/>
            <a:ext cx="1905000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HealpixSlicer</a:t>
            </a:r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5562600"/>
            <a:ext cx="2209800" cy="46166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Outputs (plots)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7" idx="2"/>
            <a:endCxn id="21" idx="0"/>
          </p:cNvCxnSpPr>
          <p:nvPr/>
        </p:nvCxnSpPr>
        <p:spPr>
          <a:xfrm>
            <a:off x="1219200" y="4347865"/>
            <a:ext cx="38100" cy="1214735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4876800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 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33600" y="5029200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1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from 1</a:t>
            </a:r>
            <a:r>
              <a:rPr lang="en-US" baseline="30000" dirty="0" smtClean="0"/>
              <a:t>st</a:t>
            </a:r>
            <a:r>
              <a:rPr lang="en-US" dirty="0" smtClean="0"/>
              <a:t> reduce function, </a:t>
            </a:r>
            <a:r>
              <a:rPr lang="en-US" dirty="0" err="1" smtClean="0"/>
              <a:t>coadded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990600"/>
            <a:ext cx="76724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from 2</a:t>
            </a:r>
            <a:r>
              <a:rPr lang="en-US" baseline="30000" dirty="0" smtClean="0"/>
              <a:t>nd</a:t>
            </a:r>
            <a:r>
              <a:rPr lang="en-US" dirty="0" smtClean="0"/>
              <a:t> reduce function, mean seeing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767249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sure you have the latest version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693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Setup your stack and update to the latest version</a:t>
            </a:r>
          </a:p>
          <a:p>
            <a:r>
              <a:rPr lang="en-US" sz="2400" dirty="0" smtClean="0"/>
              <a:t>&gt;source ~/</a:t>
            </a:r>
            <a:r>
              <a:rPr lang="en-US" sz="2400" dirty="0" err="1" smtClean="0"/>
              <a:t>lsst_home</a:t>
            </a:r>
            <a:r>
              <a:rPr lang="en-US" sz="2400" dirty="0" smtClean="0"/>
              <a:t>/</a:t>
            </a:r>
            <a:r>
              <a:rPr lang="en-US" sz="2400" dirty="0" err="1" smtClean="0"/>
              <a:t>loadLSST.sh</a:t>
            </a:r>
            <a:r>
              <a:rPr lang="en-US" sz="2400" dirty="0" smtClean="0"/>
              <a:t> #or similar</a:t>
            </a:r>
            <a:br>
              <a:rPr lang="en-US" sz="2400" dirty="0" smtClean="0"/>
            </a:br>
            <a:r>
              <a:rPr lang="en-US" sz="2400" dirty="0" smtClean="0"/>
              <a:t>&gt;</a:t>
            </a:r>
            <a:r>
              <a:rPr lang="en-US" sz="2400" dirty="0" err="1" smtClean="0"/>
              <a:t>eups</a:t>
            </a:r>
            <a:r>
              <a:rPr lang="en-US" sz="2400" dirty="0" smtClean="0"/>
              <a:t> </a:t>
            </a:r>
            <a:r>
              <a:rPr lang="en-US" sz="2400" dirty="0" err="1" smtClean="0"/>
              <a:t>distrib</a:t>
            </a:r>
            <a:r>
              <a:rPr lang="en-US" sz="2400" dirty="0" smtClean="0"/>
              <a:t> install </a:t>
            </a:r>
            <a:r>
              <a:rPr lang="en-US" sz="2400" dirty="0" err="1" smtClean="0"/>
              <a:t>sims_maf</a:t>
            </a:r>
            <a:r>
              <a:rPr lang="en-US" sz="2400" dirty="0" smtClean="0"/>
              <a:t> --t </a:t>
            </a:r>
            <a:r>
              <a:rPr lang="en-US" sz="2400" dirty="0" err="1" smtClean="0"/>
              <a:t>sims</a:t>
            </a:r>
            <a:endParaRPr lang="en-US" sz="2400" dirty="0" smtClean="0"/>
          </a:p>
          <a:p>
            <a:r>
              <a:rPr lang="en-US" sz="2400" dirty="0" smtClean="0"/>
              <a:t>&gt;setup </a:t>
            </a:r>
            <a:r>
              <a:rPr lang="en-US" sz="2400" dirty="0" err="1" smtClean="0"/>
              <a:t>sims_maf</a:t>
            </a:r>
            <a:r>
              <a:rPr lang="en-US" sz="2400" dirty="0" smtClean="0"/>
              <a:t> --t </a:t>
            </a:r>
            <a:r>
              <a:rPr lang="en-US" sz="2400" dirty="0" err="1" smtClean="0"/>
              <a:t>sims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720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Emails</a:t>
            </a:r>
          </a:p>
          <a:p>
            <a:pPr lvl="1"/>
            <a:r>
              <a:rPr lang="en-US" dirty="0" smtClean="0"/>
              <a:t>Peter: </a:t>
            </a:r>
            <a:r>
              <a:rPr lang="en-US" dirty="0" smtClean="0">
                <a:hlinkClick r:id="rId2"/>
              </a:rPr>
              <a:t>yoachim@uw.edu</a:t>
            </a:r>
            <a:endParaRPr lang="en-US" dirty="0" smtClean="0"/>
          </a:p>
          <a:p>
            <a:pPr lvl="1"/>
            <a:r>
              <a:rPr lang="en-US" dirty="0"/>
              <a:t>Lynne: </a:t>
            </a:r>
            <a:r>
              <a:rPr lang="en-US" dirty="0" err="1"/>
              <a:t>ljones.uw@gmail.com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Conference talks: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/LSST-</a:t>
            </a:r>
            <a:r>
              <a:rPr lang="en-US" dirty="0" err="1" smtClean="0"/>
              <a:t>nonproject</a:t>
            </a:r>
            <a:r>
              <a:rPr lang="en-US" dirty="0" smtClean="0"/>
              <a:t>/XXX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28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Supernova 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919" t="1" r="17916" b="-2618"/>
          <a:stretch/>
        </p:blipFill>
        <p:spPr>
          <a:xfrm>
            <a:off x="3468719" y="838200"/>
            <a:ext cx="5649058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2192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Construct a simple saw-tooth light curve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each </a:t>
            </a:r>
            <a:r>
              <a:rPr lang="en-US" dirty="0" err="1" smtClean="0"/>
              <a:t>healpixel</a:t>
            </a:r>
            <a:r>
              <a:rPr lang="en-US" dirty="0" smtClean="0"/>
              <a:t>, have a z=0.5 SN blow up every 45 days.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Determine what </a:t>
            </a:r>
            <a:r>
              <a:rPr lang="en-US" dirty="0" smtClean="0"/>
              <a:t>fraction of them are detected in any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2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Astronomy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go to a telescope and take some data</a:t>
            </a:r>
          </a:p>
          <a:p>
            <a:r>
              <a:rPr lang="en-US" dirty="0" smtClean="0"/>
              <a:t>Did you get enough data to do your science?</a:t>
            </a:r>
          </a:p>
          <a:p>
            <a:pPr lvl="2"/>
            <a:r>
              <a:rPr lang="en-US" dirty="0" smtClean="0"/>
              <a:t>Flip through the log book and check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56" y="2286000"/>
            <a:ext cx="34758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asic info about MAF</a:t>
            </a:r>
          </a:p>
          <a:p>
            <a:pPr lvl="1"/>
            <a:r>
              <a:rPr lang="en-US" dirty="0" smtClean="0"/>
              <a:t>A framework for finding out how well an executed survey meets your science needs.</a:t>
            </a:r>
          </a:p>
          <a:p>
            <a:pPr lvl="1"/>
            <a:r>
              <a:rPr lang="en-US" dirty="0" smtClean="0"/>
              <a:t>All Python, part of the LSST stack</a:t>
            </a:r>
          </a:p>
          <a:p>
            <a:pPr lvl="1"/>
            <a:r>
              <a:rPr lang="en-US" dirty="0" smtClean="0"/>
              <a:t>Install instructions here: 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https://</a:t>
            </a:r>
            <a:r>
              <a:rPr lang="en-US" sz="2000" dirty="0" err="1"/>
              <a:t>confluence.lsstcorp.org</a:t>
            </a:r>
            <a:r>
              <a:rPr lang="en-US" sz="2000" dirty="0"/>
              <a:t>/display/SIM/</a:t>
            </a:r>
            <a:r>
              <a:rPr lang="en-US" sz="2000" dirty="0" err="1"/>
              <a:t>Catalogs+and+MAF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41910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General problem of data analysis and dimensionality reduction</a:t>
            </a:r>
          </a:p>
          <a:p>
            <a:r>
              <a:rPr lang="en-US" sz="2400" dirty="0" smtClean="0"/>
              <a:t>2.5 million observations </a:t>
            </a:r>
            <a:r>
              <a:rPr lang="en-US" sz="2400" dirty="0" smtClean="0">
                <a:sym typeface="Wingdings"/>
              </a:rPr>
              <a:t> data cube  sky map  single 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17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name?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2200" y="990600"/>
            <a:ext cx="4724401" cy="11191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Survey Performance Analysis Tool</a:t>
            </a:r>
          </a:p>
          <a:p>
            <a:pPr marL="0" indent="0" algn="ctr">
              <a:buNone/>
            </a:pPr>
            <a:r>
              <a:rPr lang="en-US" dirty="0" smtClean="0"/>
              <a:t>SPAT</a:t>
            </a:r>
            <a:br>
              <a:rPr lang="en-US" dirty="0" smtClean="0"/>
            </a:b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6" name="Picture 5" descr="simpsons-english-breakf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5486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LSST Era Astronomy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3"/>
            <a:ext cx="5486401" cy="5081588"/>
          </a:xfrm>
        </p:spPr>
        <p:txBody>
          <a:bodyPr/>
          <a:lstStyle/>
          <a:p>
            <a:r>
              <a:rPr lang="en-US" dirty="0" smtClean="0"/>
              <a:t>Over 10 years, LSST will make around 2.5 million visits</a:t>
            </a:r>
          </a:p>
          <a:p>
            <a:r>
              <a:rPr lang="en-US" dirty="0" smtClean="0"/>
              <a:t>Need a tool to analyze ~300 log books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20201" y="182969"/>
            <a:ext cx="3285151" cy="4061013"/>
            <a:chOff x="3805595" y="182969"/>
            <a:chExt cx="5399758" cy="6675031"/>
          </a:xfrm>
        </p:grpSpPr>
        <p:grpSp>
          <p:nvGrpSpPr>
            <p:cNvPr id="5" name="Group 4"/>
            <p:cNvGrpSpPr/>
            <p:nvPr/>
          </p:nvGrpSpPr>
          <p:grpSpPr>
            <a:xfrm>
              <a:off x="3867253" y="827179"/>
              <a:ext cx="5338100" cy="650348"/>
              <a:chOff x="3619386" y="502005"/>
              <a:chExt cx="5338100" cy="650348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805595" y="182969"/>
              <a:ext cx="5338100" cy="650348"/>
              <a:chOff x="3619386" y="502005"/>
              <a:chExt cx="5338100" cy="650348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3867253" y="1598859"/>
              <a:ext cx="5338100" cy="650348"/>
              <a:chOff x="3619386" y="502005"/>
              <a:chExt cx="5338100" cy="650348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806700" y="2314801"/>
              <a:ext cx="5338100" cy="650348"/>
              <a:chOff x="3619386" y="502005"/>
              <a:chExt cx="5338100" cy="650348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3836424" y="2965149"/>
              <a:ext cx="5338100" cy="650348"/>
              <a:chOff x="3619386" y="502005"/>
              <a:chExt cx="5338100" cy="650348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3845911" y="3615497"/>
              <a:ext cx="5338100" cy="650348"/>
              <a:chOff x="3619386" y="502005"/>
              <a:chExt cx="5338100" cy="650348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3806700" y="4265845"/>
              <a:ext cx="5338100" cy="650348"/>
              <a:chOff x="3619386" y="502005"/>
              <a:chExt cx="5338100" cy="650348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867253" y="4916193"/>
              <a:ext cx="5338100" cy="650348"/>
              <a:chOff x="3619386" y="502005"/>
              <a:chExt cx="5338100" cy="65034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806700" y="5566541"/>
              <a:ext cx="5338100" cy="650348"/>
              <a:chOff x="3619386" y="502005"/>
              <a:chExt cx="5338100" cy="65034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3837038" y="6207652"/>
              <a:ext cx="5338100" cy="650348"/>
              <a:chOff x="3619386" y="502005"/>
              <a:chExt cx="5338100" cy="65034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</p:grpSp>
      <p:grpSp>
        <p:nvGrpSpPr>
          <p:cNvPr id="115" name="Group 114"/>
          <p:cNvGrpSpPr/>
          <p:nvPr/>
        </p:nvGrpSpPr>
        <p:grpSpPr>
          <a:xfrm>
            <a:off x="3857958" y="2589752"/>
            <a:ext cx="3285151" cy="4061013"/>
            <a:chOff x="3805595" y="182969"/>
            <a:chExt cx="5399758" cy="6675031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67253" y="827179"/>
              <a:ext cx="5338100" cy="650348"/>
              <a:chOff x="3619386" y="502005"/>
              <a:chExt cx="5338100" cy="650348"/>
            </a:xfrm>
          </p:grpSpPr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05595" y="182969"/>
              <a:ext cx="5338100" cy="650348"/>
              <a:chOff x="3619386" y="502005"/>
              <a:chExt cx="5338100" cy="650348"/>
            </a:xfrm>
          </p:grpSpPr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0" name="Picture 20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67253" y="1598859"/>
              <a:ext cx="5338100" cy="650348"/>
              <a:chOff x="3619386" y="502005"/>
              <a:chExt cx="5338100" cy="650348"/>
            </a:xfrm>
          </p:grpSpPr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06700" y="2314801"/>
              <a:ext cx="5338100" cy="650348"/>
              <a:chOff x="3619386" y="502005"/>
              <a:chExt cx="5338100" cy="650348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3836424" y="2965149"/>
              <a:ext cx="5338100" cy="650348"/>
              <a:chOff x="3619386" y="502005"/>
              <a:chExt cx="5338100" cy="650348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85" name="Picture 18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3845911" y="3615497"/>
              <a:ext cx="5338100" cy="650348"/>
              <a:chOff x="3619386" y="502005"/>
              <a:chExt cx="5338100" cy="650348"/>
            </a:xfrm>
          </p:grpSpPr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3806700" y="4265845"/>
              <a:ext cx="5338100" cy="650348"/>
              <a:chOff x="3619386" y="502005"/>
              <a:chExt cx="5338100" cy="650348"/>
            </a:xfrm>
          </p:grpSpPr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3" name="Group 122"/>
            <p:cNvGrpSpPr/>
            <p:nvPr/>
          </p:nvGrpSpPr>
          <p:grpSpPr>
            <a:xfrm>
              <a:off x="3867253" y="4916193"/>
              <a:ext cx="5338100" cy="650348"/>
              <a:chOff x="3619386" y="502005"/>
              <a:chExt cx="5338100" cy="650348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3806700" y="5566541"/>
              <a:ext cx="5338100" cy="650348"/>
              <a:chOff x="3619386" y="502005"/>
              <a:chExt cx="5338100" cy="650348"/>
            </a:xfrm>
          </p:grpSpPr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3837038" y="6207652"/>
              <a:ext cx="5338100" cy="650348"/>
              <a:chOff x="3619386" y="502005"/>
              <a:chExt cx="5338100" cy="650348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</p:grpSp>
      <p:grpSp>
        <p:nvGrpSpPr>
          <p:cNvPr id="226" name="Group 225"/>
          <p:cNvGrpSpPr/>
          <p:nvPr/>
        </p:nvGrpSpPr>
        <p:grpSpPr>
          <a:xfrm>
            <a:off x="408984" y="2594976"/>
            <a:ext cx="3285151" cy="4061013"/>
            <a:chOff x="3805595" y="182969"/>
            <a:chExt cx="5399758" cy="6675031"/>
          </a:xfrm>
        </p:grpSpPr>
        <p:grpSp>
          <p:nvGrpSpPr>
            <p:cNvPr id="227" name="Group 226"/>
            <p:cNvGrpSpPr/>
            <p:nvPr/>
          </p:nvGrpSpPr>
          <p:grpSpPr>
            <a:xfrm>
              <a:off x="3867253" y="827179"/>
              <a:ext cx="5338100" cy="650348"/>
              <a:chOff x="3619386" y="502005"/>
              <a:chExt cx="5338100" cy="650348"/>
            </a:xfrm>
          </p:grpSpPr>
          <p:pic>
            <p:nvPicPr>
              <p:cNvPr id="327" name="Picture 3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8" name="Picture 3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9" name="Picture 3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0" name="Picture 3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1" name="Picture 3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2" name="Picture 3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3" name="Picture 3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4" name="Picture 3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5" name="Picture 3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36" name="Picture 3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28" name="Group 227"/>
            <p:cNvGrpSpPr/>
            <p:nvPr/>
          </p:nvGrpSpPr>
          <p:grpSpPr>
            <a:xfrm>
              <a:off x="3805595" y="182969"/>
              <a:ext cx="5338100" cy="650348"/>
              <a:chOff x="3619386" y="502005"/>
              <a:chExt cx="5338100" cy="650348"/>
            </a:xfrm>
          </p:grpSpPr>
          <p:pic>
            <p:nvPicPr>
              <p:cNvPr id="317" name="Picture 3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8" name="Picture 3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9" name="Picture 3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0" name="Picture 3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2" name="Picture 3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3" name="Picture 3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4" name="Picture 3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5" name="Picture 3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26" name="Picture 3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29" name="Group 228"/>
            <p:cNvGrpSpPr/>
            <p:nvPr/>
          </p:nvGrpSpPr>
          <p:grpSpPr>
            <a:xfrm>
              <a:off x="3867253" y="1598859"/>
              <a:ext cx="5338100" cy="650348"/>
              <a:chOff x="3619386" y="502005"/>
              <a:chExt cx="5338100" cy="650348"/>
            </a:xfrm>
          </p:grpSpPr>
          <p:pic>
            <p:nvPicPr>
              <p:cNvPr id="307" name="Picture 30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4" name="Picture 3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5" name="Picture 3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16" name="Picture 3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0" name="Group 229"/>
            <p:cNvGrpSpPr/>
            <p:nvPr/>
          </p:nvGrpSpPr>
          <p:grpSpPr>
            <a:xfrm>
              <a:off x="3806700" y="2314801"/>
              <a:ext cx="5338100" cy="650348"/>
              <a:chOff x="3619386" y="502005"/>
              <a:chExt cx="5338100" cy="650348"/>
            </a:xfrm>
          </p:grpSpPr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9" name="Picture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0" name="Picture 29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2" name="Picture 30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306" name="Picture 3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1" name="Group 230"/>
            <p:cNvGrpSpPr/>
            <p:nvPr/>
          </p:nvGrpSpPr>
          <p:grpSpPr>
            <a:xfrm>
              <a:off x="3836424" y="2965149"/>
              <a:ext cx="5338100" cy="650348"/>
              <a:chOff x="3619386" y="502005"/>
              <a:chExt cx="5338100" cy="650348"/>
            </a:xfrm>
          </p:grpSpPr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9" name="Picture 28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1" name="Picture 29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3" name="Picture 2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5" name="Picture 2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96" name="Picture 29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2" name="Group 231"/>
            <p:cNvGrpSpPr/>
            <p:nvPr/>
          </p:nvGrpSpPr>
          <p:grpSpPr>
            <a:xfrm>
              <a:off x="3845911" y="3615497"/>
              <a:ext cx="5338100" cy="650348"/>
              <a:chOff x="3619386" y="502005"/>
              <a:chExt cx="5338100" cy="650348"/>
            </a:xfrm>
          </p:grpSpPr>
          <p:pic>
            <p:nvPicPr>
              <p:cNvPr id="277" name="Picture 27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9" name="Picture 27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0" name="Picture 2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1" name="Picture 2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2" name="Picture 28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3" name="Picture 2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5" name="Picture 28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86" name="Picture 28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3" name="Group 232"/>
            <p:cNvGrpSpPr/>
            <p:nvPr/>
          </p:nvGrpSpPr>
          <p:grpSpPr>
            <a:xfrm>
              <a:off x="3806700" y="4265845"/>
              <a:ext cx="5338100" cy="650348"/>
              <a:chOff x="3619386" y="502005"/>
              <a:chExt cx="5338100" cy="650348"/>
            </a:xfrm>
          </p:grpSpPr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8" name="Picture 2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1" name="Picture 2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2" name="Picture 2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4" name="Picture 2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5" name="Picture 27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76" name="Picture 27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4" name="Group 233"/>
            <p:cNvGrpSpPr/>
            <p:nvPr/>
          </p:nvGrpSpPr>
          <p:grpSpPr>
            <a:xfrm>
              <a:off x="3867253" y="4916193"/>
              <a:ext cx="5338100" cy="650348"/>
              <a:chOff x="3619386" y="502005"/>
              <a:chExt cx="5338100" cy="650348"/>
            </a:xfrm>
          </p:grpSpPr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8" name="Picture 25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5" name="Picture 26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66" name="Picture 26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5" name="Group 234"/>
            <p:cNvGrpSpPr/>
            <p:nvPr/>
          </p:nvGrpSpPr>
          <p:grpSpPr>
            <a:xfrm>
              <a:off x="3806700" y="5566541"/>
              <a:ext cx="5338100" cy="650348"/>
              <a:chOff x="3619386" y="502005"/>
              <a:chExt cx="5338100" cy="650348"/>
            </a:xfrm>
          </p:grpSpPr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9" name="Picture 24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1" name="Picture 25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2" name="Picture 2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3" name="Picture 25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4" name="Picture 2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  <p:grpSp>
          <p:nvGrpSpPr>
            <p:cNvPr id="236" name="Group 235"/>
            <p:cNvGrpSpPr/>
            <p:nvPr/>
          </p:nvGrpSpPr>
          <p:grpSpPr>
            <a:xfrm>
              <a:off x="3837038" y="6207652"/>
              <a:ext cx="5338100" cy="650348"/>
              <a:chOff x="3619386" y="502005"/>
              <a:chExt cx="5338100" cy="650348"/>
            </a:xfrm>
          </p:grpSpPr>
          <p:pic>
            <p:nvPicPr>
              <p:cNvPr id="237" name="Picture 2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853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09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851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9386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03164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2" name="Picture 2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7607" y="502005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3" name="Picture 2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265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4" name="Picture 2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41708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96151" y="508143"/>
                <a:ext cx="554443" cy="644210"/>
              </a:xfrm>
              <a:prstGeom prst="rect">
                <a:avLst/>
              </a:prstGeom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03043" y="508143"/>
                <a:ext cx="554443" cy="6442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9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MAF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14412"/>
            <a:ext cx="8229601" cy="3405187"/>
          </a:xfrm>
        </p:spPr>
        <p:txBody>
          <a:bodyPr/>
          <a:lstStyle/>
          <a:p>
            <a:r>
              <a:rPr lang="en-US" dirty="0" smtClean="0"/>
              <a:t>The goal of the Metric Analysis Framework is to provide an easy way to visualize the properties of a survey and quantify the science that can be done with that survey</a:t>
            </a:r>
          </a:p>
          <a:p>
            <a:r>
              <a:rPr lang="en-US" dirty="0" smtClean="0"/>
              <a:t>Able to run in an automated fashion so we can compare large numbers of simulated surveys</a:t>
            </a:r>
          </a:p>
          <a:p>
            <a:r>
              <a:rPr lang="en-US" dirty="0" smtClean="0"/>
              <a:t>Easily extended so users can contribute their own analysis—we want YOU to show us the best way to measure a survey’s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Operations Simulator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OpSim</a:t>
            </a:r>
            <a:r>
              <a:rPr lang="en-US" dirty="0" smtClean="0"/>
              <a:t> is our source for what these 2.5 million visits might look like.</a:t>
            </a:r>
          </a:p>
          <a:p>
            <a:pPr lvl="1"/>
            <a:r>
              <a:rPr lang="en-US" dirty="0" smtClean="0"/>
              <a:t>Includes real weather log</a:t>
            </a:r>
          </a:p>
          <a:p>
            <a:pPr lvl="1"/>
            <a:r>
              <a:rPr lang="en-US" dirty="0" smtClean="0"/>
              <a:t>Scheduled and unscheduled down time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scheduler that balances several science goals</a:t>
            </a:r>
            <a:endParaRPr lang="en-US" dirty="0"/>
          </a:p>
          <a:p>
            <a:r>
              <a:rPr lang="en-US" dirty="0" err="1" smtClean="0"/>
              <a:t>OpSim</a:t>
            </a:r>
            <a:r>
              <a:rPr lang="en-US" dirty="0" smtClean="0"/>
              <a:t> scheduler based on “Proposals”</a:t>
            </a:r>
          </a:p>
          <a:p>
            <a:pPr lvl="1"/>
            <a:r>
              <a:rPr lang="en-US" dirty="0" smtClean="0"/>
              <a:t>Wide-Fast-Deep (aka, “the main survey”):  Cover ~20,000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deg</a:t>
            </a:r>
            <a:endParaRPr lang="en-US" dirty="0" smtClean="0"/>
          </a:p>
          <a:p>
            <a:pPr lvl="1"/>
            <a:r>
              <a:rPr lang="en-US" dirty="0" smtClean="0"/>
              <a:t>North Ecliptic Spur:  Solar system objects</a:t>
            </a:r>
          </a:p>
          <a:p>
            <a:pPr lvl="1"/>
            <a:r>
              <a:rPr lang="en-US" dirty="0" smtClean="0"/>
              <a:t>Deep Drilling Fields:  ~6 deep fields</a:t>
            </a:r>
          </a:p>
          <a:p>
            <a:pPr lvl="1"/>
            <a:r>
              <a:rPr lang="en-US" dirty="0" smtClean="0"/>
              <a:t>Galactic Plane</a:t>
            </a:r>
          </a:p>
          <a:p>
            <a:pPr lvl="1"/>
            <a:r>
              <a:rPr lang="en-US" dirty="0" smtClean="0"/>
              <a:t>South Celestial Pole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9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31808</TotalTime>
  <Words>3068</Words>
  <Application>Microsoft Macintosh PowerPoint</Application>
  <PresentationFormat>On-screen Show (4:3)</PresentationFormat>
  <Paragraphs>452</Paragraphs>
  <Slides>61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PDR-nTele2-dmf</vt:lpstr>
      <vt:lpstr>Metric Analysis Framework  Peter Yoachim University of Washington  </vt:lpstr>
      <vt:lpstr>Goals</vt:lpstr>
      <vt:lpstr>LSST Ecosystem</vt:lpstr>
      <vt:lpstr>We can’t do it all</vt:lpstr>
      <vt:lpstr>Operations simulations</vt:lpstr>
      <vt:lpstr>Classical Astronomy</vt:lpstr>
      <vt:lpstr>LSST Era Astronomy</vt:lpstr>
      <vt:lpstr>MAF Goals</vt:lpstr>
      <vt:lpstr>The Operations Simulator</vt:lpstr>
      <vt:lpstr>The Proposals</vt:lpstr>
      <vt:lpstr>Opsim Output</vt:lpstr>
      <vt:lpstr>What’s in OpSim Output</vt:lpstr>
      <vt:lpstr>OpSim Warnings</vt:lpstr>
      <vt:lpstr>MAF Warnings</vt:lpstr>
      <vt:lpstr>With and Without Chip Gaps</vt:lpstr>
      <vt:lpstr>How do we quantify how well a survey performs?</vt:lpstr>
      <vt:lpstr>To answer these we have to divide the observations up</vt:lpstr>
      <vt:lpstr>To answer these we have to compute some algorithm</vt:lpstr>
      <vt:lpstr>The Three Primary Slicers</vt:lpstr>
      <vt:lpstr>General MAF Outline</vt:lpstr>
      <vt:lpstr>Example slicer + metric combinations</vt:lpstr>
      <vt:lpstr>Example slicer + metric combinations</vt:lpstr>
      <vt:lpstr>Example slicer + metric combinations</vt:lpstr>
      <vt:lpstr>HEALpixels</vt:lpstr>
      <vt:lpstr>MAF Examples</vt:lpstr>
      <vt:lpstr>PowerPoint Presentation</vt:lpstr>
      <vt:lpstr>nside=128, 27.5 arcim resolution</vt:lpstr>
      <vt:lpstr>Nside=512, 6.9 arcmin resolution</vt:lpstr>
      <vt:lpstr>Nside=1024, 3.4 arcmin resolution</vt:lpstr>
      <vt:lpstr>MAF Examples</vt:lpstr>
      <vt:lpstr>Healpixels let us compute Power Spectra</vt:lpstr>
      <vt:lpstr>Healpix beyond RA,Dec</vt:lpstr>
      <vt:lpstr>Does it go in the SQL or the Slicer?</vt:lpstr>
      <vt:lpstr>Recap:  slicer + metric</vt:lpstr>
      <vt:lpstr>Additional Capabilities</vt:lpstr>
      <vt:lpstr>Summary Stats on a HealpixSlicer</vt:lpstr>
      <vt:lpstr>Add a psudo-column</vt:lpstr>
      <vt:lpstr>Slicer + metric summary</vt:lpstr>
      <vt:lpstr>Example MAF Output</vt:lpstr>
      <vt:lpstr>One way to think about the Healpix grid</vt:lpstr>
      <vt:lpstr>Parallax Example Metric</vt:lpstr>
      <vt:lpstr>How well can we measure X given a sequence of observations?</vt:lpstr>
      <vt:lpstr>Metrics we have developed already</vt:lpstr>
      <vt:lpstr>MAF vocab</vt:lpstr>
      <vt:lpstr>Conclusions</vt:lpstr>
      <vt:lpstr>PowerPoint Presentation</vt:lpstr>
      <vt:lpstr>Example iPython Notebooks</vt:lpstr>
      <vt:lpstr>Clone and Launch Notebooks</vt:lpstr>
      <vt:lpstr>PowerPoint Presentation</vt:lpstr>
      <vt:lpstr>Cadence Metrics</vt:lpstr>
      <vt:lpstr>PowerPoint Presentation</vt:lpstr>
      <vt:lpstr>PowerPoint Presentation</vt:lpstr>
      <vt:lpstr>PowerPoint Presentation</vt:lpstr>
      <vt:lpstr>What if my metric returns multiple values?</vt:lpstr>
      <vt:lpstr>Result from 1st reduce function, coadded depth</vt:lpstr>
      <vt:lpstr>Result from 2nd reduce function, mean seeing</vt:lpstr>
      <vt:lpstr>Make sure you have the latest version</vt:lpstr>
      <vt:lpstr>links</vt:lpstr>
      <vt:lpstr>Supernova Metric</vt:lpstr>
      <vt:lpstr>MAF</vt:lpstr>
      <vt:lpstr>A better name?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Name of Presenter Title of Presenter  LSST Preliminary Design Review August 29-September 2, 2011</dc:title>
  <dc:creator>mckercher</dc:creator>
  <cp:lastModifiedBy>Peter Yoachim</cp:lastModifiedBy>
  <cp:revision>417</cp:revision>
  <dcterms:created xsi:type="dcterms:W3CDTF">2012-11-13T20:34:21Z</dcterms:created>
  <dcterms:modified xsi:type="dcterms:W3CDTF">2015-07-17T05:26:00Z</dcterms:modified>
</cp:coreProperties>
</file>